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10692000" cx="7560000"/>
  <p:notesSz cx="6858000" cy="9144000"/>
  <p:embeddedFontLst>
    <p:embeddedFont>
      <p:font typeface="Raleway"/>
      <p:regular r:id="rId22"/>
      <p:bold r:id="rId23"/>
      <p:italic r:id="rId24"/>
      <p:boldItalic r:id="rId25"/>
    </p:embeddedFon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368">
          <p15:clr>
            <a:srgbClr val="747775"/>
          </p15:clr>
        </p15:guide>
        <p15:guide id="2" pos="238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368" orient="horz"/>
        <p:guide pos="2381"/>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font" Target="fonts/Raleway-boldItalic.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7da539b69c9b663_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7da539b69c9b66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730cd9b57db7a08_5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3730cd9b57db7a08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63496ce5503a377_28: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63496ce5503a377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63496ce5503a377_8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63496ce5503a377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63496ce5503a377_11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63496ce5503a377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e95ac516ee4447f_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e95ac516ee4447f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512c061e3d621024_11: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512c061e3d621024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414fa45303b9922_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1414fa45303b992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63496ce5503a377_11: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63496ce5503a377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f6c30de153b28d8_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f6c30de153b28d8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55b408b6fd3174d_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55b408b6fd3174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55b408b6fd3174d_1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55b408b6fd3174d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fbf4db459f4cc86_16: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fbf4db459f4cc86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fbf4db459f4cc86_47: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fbf4db459f4cc86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730cd9b57db7a08_2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730cd9b57db7a08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730cd9b57db7a08_50: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730cd9b57db7a08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257712" y="1547778"/>
            <a:ext cx="7044600" cy="42669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257705" y="5891409"/>
            <a:ext cx="7044600" cy="1647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257705" y="2299346"/>
            <a:ext cx="7044600" cy="4081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257705" y="6552657"/>
            <a:ext cx="7044600" cy="2703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57705" y="4471058"/>
            <a:ext cx="7044600" cy="1749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257705" y="925091"/>
            <a:ext cx="7044600" cy="11904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257705" y="2395696"/>
            <a:ext cx="7044600" cy="7101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257705" y="925091"/>
            <a:ext cx="7044600" cy="11904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257705" y="2395696"/>
            <a:ext cx="3306900" cy="7101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3995291" y="2395696"/>
            <a:ext cx="3306900" cy="7101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257705" y="925091"/>
            <a:ext cx="7044600" cy="11904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257705" y="1154948"/>
            <a:ext cx="2321700" cy="15708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257705" y="2888617"/>
            <a:ext cx="2321700" cy="6609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05325" y="935745"/>
            <a:ext cx="5264700" cy="8503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3780000" y="-260"/>
            <a:ext cx="3780000" cy="10692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19508" y="2563450"/>
            <a:ext cx="3344400" cy="3081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19508" y="5826865"/>
            <a:ext cx="3344400" cy="2567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083839" y="1505164"/>
            <a:ext cx="3172200" cy="76812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257705" y="8794266"/>
            <a:ext cx="4959600" cy="12579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7004788" y="9693616"/>
            <a:ext cx="453600" cy="8181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57705" y="925091"/>
            <a:ext cx="7044600" cy="1190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57705" y="2395696"/>
            <a:ext cx="7044600" cy="7101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7004788" y="9693616"/>
            <a:ext cx="453600" cy="8181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53" name="Shape 53"/>
        <p:cNvGrpSpPr/>
        <p:nvPr/>
      </p:nvGrpSpPr>
      <p:grpSpPr>
        <a:xfrm>
          <a:off x="0" y="0"/>
          <a:ext cx="0" cy="0"/>
          <a:chOff x="0" y="0"/>
          <a:chExt cx="0" cy="0"/>
        </a:xfrm>
      </p:grpSpPr>
      <p:sp>
        <p:nvSpPr>
          <p:cNvPr id="54" name="Google Shape;54;p13"/>
          <p:cNvSpPr txBox="1"/>
          <p:nvPr>
            <p:ph idx="1" type="body"/>
          </p:nvPr>
        </p:nvSpPr>
        <p:spPr>
          <a:xfrm>
            <a:off x="257700" y="1795051"/>
            <a:ext cx="7044600" cy="8089200"/>
          </a:xfrm>
          <a:prstGeom prst="rect">
            <a:avLst/>
          </a:prstGeom>
          <a:ln>
            <a:noFill/>
          </a:ln>
        </p:spPr>
        <p:txBody>
          <a:bodyPr anchorCtr="0" anchor="ctr" bIns="91425" lIns="91425" spcFirstLastPara="1" rIns="91425" wrap="square" tIns="91425">
            <a:normAutofit fontScale="77500"/>
          </a:bodyPr>
          <a:lstStyle/>
          <a:p>
            <a:pPr indent="-351631" lvl="0" marL="4572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Institution: </a:t>
            </a:r>
            <a:r>
              <a:rPr lang="en" sz="2500">
                <a:solidFill>
                  <a:schemeClr val="lt1"/>
                </a:solidFill>
                <a:latin typeface="Raleway"/>
                <a:ea typeface="Raleway"/>
                <a:cs typeface="Raleway"/>
                <a:sym typeface="Raleway"/>
              </a:rPr>
              <a:t>Panskura Banamali College</a:t>
            </a:r>
            <a:endParaRPr sz="2500">
              <a:solidFill>
                <a:schemeClr val="lt1"/>
              </a:solidFill>
              <a:latin typeface="Raleway"/>
              <a:ea typeface="Raleway"/>
              <a:cs typeface="Raleway"/>
              <a:sym typeface="Raleway"/>
            </a:endParaRPr>
          </a:p>
          <a:p>
            <a:pPr indent="-351631" lvl="0" marL="457200" rtl="0" algn="l">
              <a:lnSpc>
                <a:spcPct val="10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Department</a:t>
            </a:r>
            <a:r>
              <a:rPr b="1" lang="en" sz="2500">
                <a:solidFill>
                  <a:schemeClr val="lt1"/>
                </a:solidFill>
                <a:latin typeface="Raleway"/>
                <a:ea typeface="Raleway"/>
                <a:cs typeface="Raleway"/>
                <a:sym typeface="Raleway"/>
              </a:rPr>
              <a:t>: </a:t>
            </a:r>
            <a:r>
              <a:rPr lang="en" sz="2500">
                <a:solidFill>
                  <a:schemeClr val="lt1"/>
                </a:solidFill>
                <a:latin typeface="Raleway"/>
                <a:ea typeface="Raleway"/>
                <a:cs typeface="Raleway"/>
                <a:sym typeface="Raleway"/>
              </a:rPr>
              <a:t>Bachelor</a:t>
            </a:r>
            <a:r>
              <a:rPr lang="en" sz="2500">
                <a:solidFill>
                  <a:schemeClr val="lt1"/>
                </a:solidFill>
                <a:latin typeface="Raleway"/>
                <a:ea typeface="Raleway"/>
                <a:cs typeface="Raleway"/>
                <a:sym typeface="Raleway"/>
              </a:rPr>
              <a:t> Of Computer</a:t>
            </a:r>
            <a:endParaRPr sz="2500">
              <a:solidFill>
                <a:schemeClr val="lt1"/>
              </a:solidFill>
              <a:latin typeface="Raleway"/>
              <a:ea typeface="Raleway"/>
              <a:cs typeface="Raleway"/>
              <a:sym typeface="Raleway"/>
            </a:endParaRPr>
          </a:p>
          <a:p>
            <a:pPr indent="0" lvl="0" marL="457200" rtl="0" algn="l">
              <a:lnSpc>
                <a:spcPct val="100000"/>
              </a:lnSpc>
              <a:spcBef>
                <a:spcPts val="1000"/>
              </a:spcBef>
              <a:spcAft>
                <a:spcPts val="0"/>
              </a:spcAft>
              <a:buNone/>
            </a:pPr>
            <a:r>
              <a:rPr lang="en" sz="2500">
                <a:solidFill>
                  <a:schemeClr val="lt1"/>
                </a:solidFill>
                <a:latin typeface="Raleway"/>
                <a:ea typeface="Raleway"/>
                <a:cs typeface="Raleway"/>
                <a:sym typeface="Raleway"/>
              </a:rPr>
              <a:t>Application</a:t>
            </a:r>
            <a:endParaRPr sz="2500">
              <a:solidFill>
                <a:schemeClr val="lt1"/>
              </a:solidFill>
              <a:latin typeface="Raleway"/>
              <a:ea typeface="Raleway"/>
              <a:cs typeface="Raleway"/>
              <a:sym typeface="Raleway"/>
            </a:endParaRPr>
          </a:p>
          <a:p>
            <a:pPr indent="-351631" lvl="0" marL="457200" rtl="0" algn="l">
              <a:lnSpc>
                <a:spcPct val="150000"/>
              </a:lnSpc>
              <a:spcBef>
                <a:spcPts val="100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Examination: </a:t>
            </a:r>
            <a:r>
              <a:rPr lang="en" sz="2500">
                <a:solidFill>
                  <a:schemeClr val="lt1"/>
                </a:solidFill>
                <a:latin typeface="Raleway"/>
                <a:ea typeface="Raleway"/>
                <a:cs typeface="Raleway"/>
                <a:sym typeface="Raleway"/>
              </a:rPr>
              <a:t>B.Sc </a:t>
            </a:r>
            <a:r>
              <a:rPr lang="en" sz="2500">
                <a:solidFill>
                  <a:schemeClr val="lt1"/>
                </a:solidFill>
                <a:latin typeface="Raleway"/>
                <a:ea typeface="Raleway"/>
                <a:cs typeface="Raleway"/>
                <a:sym typeface="Raleway"/>
              </a:rPr>
              <a:t>6th </a:t>
            </a:r>
            <a:r>
              <a:rPr lang="en" sz="2500">
                <a:solidFill>
                  <a:schemeClr val="lt1"/>
                </a:solidFill>
                <a:latin typeface="Raleway"/>
                <a:ea typeface="Raleway"/>
                <a:cs typeface="Raleway"/>
                <a:sym typeface="Raleway"/>
              </a:rPr>
              <a:t>End Semester Examination 2023</a:t>
            </a:r>
            <a:endParaRPr sz="2500">
              <a:solidFill>
                <a:schemeClr val="lt1"/>
              </a:solidFill>
              <a:latin typeface="Raleway"/>
              <a:ea typeface="Raleway"/>
              <a:cs typeface="Raleway"/>
              <a:sym typeface="Raleway"/>
            </a:endParaRPr>
          </a:p>
          <a:p>
            <a:pPr indent="-351631" lvl="0" marL="4572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Paper Code: </a:t>
            </a:r>
            <a:r>
              <a:rPr lang="en" sz="2500">
                <a:solidFill>
                  <a:schemeClr val="lt1"/>
                </a:solidFill>
                <a:latin typeface="Raleway"/>
                <a:ea typeface="Raleway"/>
                <a:cs typeface="Raleway"/>
                <a:sym typeface="Raleway"/>
              </a:rPr>
              <a:t>DSE4 (Discipline Specific Elective Paper)</a:t>
            </a:r>
            <a:endParaRPr sz="2500">
              <a:solidFill>
                <a:schemeClr val="lt1"/>
              </a:solidFill>
              <a:latin typeface="Raleway"/>
              <a:ea typeface="Raleway"/>
              <a:cs typeface="Raleway"/>
              <a:sym typeface="Raleway"/>
            </a:endParaRPr>
          </a:p>
          <a:p>
            <a:pPr indent="-351631" lvl="0" marL="4572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Name Of Project: </a:t>
            </a:r>
            <a:r>
              <a:rPr lang="en" sz="2500">
                <a:solidFill>
                  <a:schemeClr val="lt1"/>
                </a:solidFill>
                <a:latin typeface="Raleway"/>
                <a:ea typeface="Raleway"/>
                <a:cs typeface="Raleway"/>
                <a:sym typeface="Raleway"/>
              </a:rPr>
              <a:t>PepStudio (Over The Top Platform)</a:t>
            </a:r>
            <a:endParaRPr sz="2500">
              <a:solidFill>
                <a:schemeClr val="lt1"/>
              </a:solidFill>
              <a:latin typeface="Raleway"/>
              <a:ea typeface="Raleway"/>
              <a:cs typeface="Raleway"/>
              <a:sym typeface="Raleway"/>
            </a:endParaRPr>
          </a:p>
          <a:p>
            <a:pPr indent="-351631" lvl="0" marL="4572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Genre: </a:t>
            </a:r>
            <a:r>
              <a:rPr lang="en" sz="2500">
                <a:solidFill>
                  <a:schemeClr val="lt1"/>
                </a:solidFill>
                <a:latin typeface="Raleway"/>
                <a:ea typeface="Raleway"/>
                <a:cs typeface="Raleway"/>
                <a:sym typeface="Raleway"/>
              </a:rPr>
              <a:t>Android </a:t>
            </a:r>
            <a:endParaRPr sz="2500">
              <a:solidFill>
                <a:schemeClr val="lt1"/>
              </a:solidFill>
              <a:latin typeface="Raleway"/>
              <a:ea typeface="Raleway"/>
              <a:cs typeface="Raleway"/>
              <a:sym typeface="Raleway"/>
            </a:endParaRPr>
          </a:p>
          <a:p>
            <a:pPr indent="-351631" lvl="0" marL="4572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Frontend &amp; Backend: </a:t>
            </a:r>
            <a:r>
              <a:rPr lang="en" sz="2500">
                <a:solidFill>
                  <a:schemeClr val="lt1"/>
                </a:solidFill>
                <a:latin typeface="Raleway"/>
                <a:ea typeface="Raleway"/>
                <a:cs typeface="Raleway"/>
                <a:sym typeface="Raleway"/>
              </a:rPr>
              <a:t>(FE: Xml, BE: Java, Cloud Firebase)</a:t>
            </a:r>
            <a:endParaRPr b="1" sz="2500">
              <a:solidFill>
                <a:schemeClr val="lt1"/>
              </a:solidFill>
              <a:latin typeface="Raleway"/>
              <a:ea typeface="Raleway"/>
              <a:cs typeface="Raleway"/>
              <a:sym typeface="Raleway"/>
            </a:endParaRPr>
          </a:p>
          <a:p>
            <a:pPr indent="-351631" lvl="0" marL="4572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Used Software: </a:t>
            </a:r>
            <a:r>
              <a:rPr lang="en" sz="2500">
                <a:solidFill>
                  <a:schemeClr val="lt1"/>
                </a:solidFill>
                <a:latin typeface="Raleway"/>
                <a:ea typeface="Raleway"/>
                <a:cs typeface="Raleway"/>
                <a:sym typeface="Raleway"/>
              </a:rPr>
              <a:t>Android Studio</a:t>
            </a:r>
            <a:endParaRPr sz="2500">
              <a:solidFill>
                <a:schemeClr val="lt1"/>
              </a:solidFill>
              <a:latin typeface="Raleway"/>
              <a:ea typeface="Raleway"/>
              <a:cs typeface="Raleway"/>
              <a:sym typeface="Raleway"/>
            </a:endParaRPr>
          </a:p>
          <a:p>
            <a:pPr indent="-351631" lvl="0" marL="4572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Size: </a:t>
            </a:r>
            <a:r>
              <a:rPr lang="en" sz="2500">
                <a:solidFill>
                  <a:schemeClr val="lt1"/>
                </a:solidFill>
                <a:latin typeface="Raleway"/>
                <a:ea typeface="Raleway"/>
                <a:cs typeface="Raleway"/>
                <a:sym typeface="Raleway"/>
              </a:rPr>
              <a:t>17 Megabytes</a:t>
            </a:r>
            <a:endParaRPr sz="2500">
              <a:solidFill>
                <a:schemeClr val="lt1"/>
              </a:solidFill>
              <a:latin typeface="Raleway"/>
              <a:ea typeface="Raleway"/>
              <a:cs typeface="Raleway"/>
              <a:sym typeface="Raleway"/>
            </a:endParaRPr>
          </a:p>
          <a:p>
            <a:pPr indent="-351631" lvl="0" marL="4572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Contributors</a:t>
            </a:r>
            <a:r>
              <a:rPr b="1" lang="en" sz="2500">
                <a:solidFill>
                  <a:schemeClr val="lt1"/>
                </a:solidFill>
                <a:latin typeface="Raleway"/>
                <a:ea typeface="Raleway"/>
                <a:cs typeface="Raleway"/>
                <a:sym typeface="Raleway"/>
              </a:rPr>
              <a:t>: </a:t>
            </a:r>
            <a:endParaRPr b="1" sz="2500">
              <a:solidFill>
                <a:schemeClr val="lt1"/>
              </a:solidFill>
              <a:latin typeface="Raleway"/>
              <a:ea typeface="Raleway"/>
              <a:cs typeface="Raleway"/>
              <a:sym typeface="Raleway"/>
            </a:endParaRPr>
          </a:p>
          <a:p>
            <a:pPr indent="-351631" lvl="1" marL="9144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Satyaki Chatterjee</a:t>
            </a:r>
            <a:r>
              <a:rPr lang="en" sz="2500">
                <a:solidFill>
                  <a:schemeClr val="lt1"/>
                </a:solidFill>
                <a:latin typeface="Raleway"/>
                <a:ea typeface="Raleway"/>
                <a:cs typeface="Raleway"/>
                <a:sym typeface="Raleway"/>
              </a:rPr>
              <a:t> (Backend Dev.)</a:t>
            </a:r>
            <a:endParaRPr sz="2500">
              <a:solidFill>
                <a:schemeClr val="lt1"/>
              </a:solidFill>
              <a:latin typeface="Raleway"/>
              <a:ea typeface="Raleway"/>
              <a:cs typeface="Raleway"/>
              <a:sym typeface="Raleway"/>
            </a:endParaRPr>
          </a:p>
          <a:p>
            <a:pPr indent="-351631" lvl="2" marL="1371600" rtl="0" algn="l">
              <a:lnSpc>
                <a:spcPct val="150000"/>
              </a:lnSpc>
              <a:spcBef>
                <a:spcPts val="0"/>
              </a:spcBef>
              <a:spcAft>
                <a:spcPts val="0"/>
              </a:spcAft>
              <a:buClr>
                <a:schemeClr val="lt1"/>
              </a:buClr>
              <a:buSzPct val="100000"/>
              <a:buChar char="■"/>
            </a:pPr>
            <a:r>
              <a:rPr lang="en" sz="2500">
                <a:solidFill>
                  <a:schemeClr val="lt1"/>
                </a:solidFill>
                <a:latin typeface="Raleway"/>
                <a:ea typeface="Raleway"/>
                <a:cs typeface="Raleway"/>
                <a:sym typeface="Raleway"/>
              </a:rPr>
              <a:t>Roll No: 12161023 - 214078</a:t>
            </a:r>
            <a:endParaRPr sz="2500">
              <a:solidFill>
                <a:schemeClr val="lt1"/>
              </a:solidFill>
              <a:latin typeface="Raleway"/>
              <a:ea typeface="Raleway"/>
              <a:cs typeface="Raleway"/>
              <a:sym typeface="Raleway"/>
            </a:endParaRPr>
          </a:p>
          <a:p>
            <a:pPr indent="-351631" lvl="2" marL="1371600" rtl="0" algn="l">
              <a:lnSpc>
                <a:spcPct val="150000"/>
              </a:lnSpc>
              <a:spcBef>
                <a:spcPts val="0"/>
              </a:spcBef>
              <a:spcAft>
                <a:spcPts val="0"/>
              </a:spcAft>
              <a:buClr>
                <a:schemeClr val="lt1"/>
              </a:buClr>
              <a:buSzPct val="100000"/>
              <a:buChar char="■"/>
            </a:pPr>
            <a:r>
              <a:rPr lang="en" sz="2500">
                <a:solidFill>
                  <a:schemeClr val="lt1"/>
                </a:solidFill>
                <a:latin typeface="Raleway"/>
                <a:ea typeface="Raleway"/>
                <a:cs typeface="Raleway"/>
                <a:sym typeface="Raleway"/>
              </a:rPr>
              <a:t>Reg No: 2020PBC00079 (2020 - 21)</a:t>
            </a:r>
            <a:endParaRPr sz="2500">
              <a:solidFill>
                <a:schemeClr val="lt1"/>
              </a:solidFill>
              <a:latin typeface="Raleway"/>
              <a:ea typeface="Raleway"/>
              <a:cs typeface="Raleway"/>
              <a:sym typeface="Raleway"/>
            </a:endParaRPr>
          </a:p>
          <a:p>
            <a:pPr indent="-351631" lvl="1" marL="914400" rtl="0" algn="l">
              <a:lnSpc>
                <a:spcPct val="150000"/>
              </a:lnSpc>
              <a:spcBef>
                <a:spcPts val="0"/>
              </a:spcBef>
              <a:spcAft>
                <a:spcPts val="0"/>
              </a:spcAft>
              <a:buClr>
                <a:schemeClr val="lt1"/>
              </a:buClr>
              <a:buSzPct val="100000"/>
              <a:buFont typeface="Raleway"/>
              <a:buChar char="➢"/>
            </a:pPr>
            <a:r>
              <a:rPr b="1" lang="en" sz="2500">
                <a:solidFill>
                  <a:schemeClr val="lt1"/>
                </a:solidFill>
                <a:latin typeface="Raleway"/>
                <a:ea typeface="Raleway"/>
                <a:cs typeface="Raleway"/>
                <a:sym typeface="Raleway"/>
              </a:rPr>
              <a:t>Binoy Kr Bar </a:t>
            </a:r>
            <a:r>
              <a:rPr lang="en" sz="2500">
                <a:solidFill>
                  <a:schemeClr val="lt1"/>
                </a:solidFill>
                <a:latin typeface="Raleway"/>
                <a:ea typeface="Raleway"/>
                <a:cs typeface="Raleway"/>
                <a:sym typeface="Raleway"/>
              </a:rPr>
              <a:t>(Frontend Dev.)</a:t>
            </a:r>
            <a:endParaRPr sz="2500">
              <a:solidFill>
                <a:schemeClr val="lt1"/>
              </a:solidFill>
              <a:latin typeface="Raleway"/>
              <a:ea typeface="Raleway"/>
              <a:cs typeface="Raleway"/>
              <a:sym typeface="Raleway"/>
            </a:endParaRPr>
          </a:p>
          <a:p>
            <a:pPr indent="-351631" lvl="2" marL="1371600" rtl="0" algn="l">
              <a:lnSpc>
                <a:spcPct val="150000"/>
              </a:lnSpc>
              <a:spcBef>
                <a:spcPts val="0"/>
              </a:spcBef>
              <a:spcAft>
                <a:spcPts val="0"/>
              </a:spcAft>
              <a:buClr>
                <a:schemeClr val="lt1"/>
              </a:buClr>
              <a:buSzPct val="100000"/>
              <a:buFont typeface="Raleway"/>
              <a:buChar char="■"/>
            </a:pPr>
            <a:r>
              <a:rPr lang="en" sz="2500">
                <a:solidFill>
                  <a:schemeClr val="lt1"/>
                </a:solidFill>
                <a:latin typeface="Raleway"/>
                <a:ea typeface="Raleway"/>
                <a:cs typeface="Raleway"/>
                <a:sym typeface="Raleway"/>
              </a:rPr>
              <a:t>Roll No: 12161023 - 214004</a:t>
            </a:r>
            <a:endParaRPr sz="2500">
              <a:solidFill>
                <a:schemeClr val="lt1"/>
              </a:solidFill>
              <a:latin typeface="Raleway"/>
              <a:ea typeface="Raleway"/>
              <a:cs typeface="Raleway"/>
              <a:sym typeface="Raleway"/>
            </a:endParaRPr>
          </a:p>
          <a:p>
            <a:pPr indent="-351631" lvl="2" marL="1371600" rtl="0" algn="l">
              <a:lnSpc>
                <a:spcPct val="150000"/>
              </a:lnSpc>
              <a:spcBef>
                <a:spcPts val="0"/>
              </a:spcBef>
              <a:spcAft>
                <a:spcPts val="0"/>
              </a:spcAft>
              <a:buClr>
                <a:schemeClr val="lt1"/>
              </a:buClr>
              <a:buSzPct val="100000"/>
              <a:buFont typeface="Raleway"/>
              <a:buChar char="■"/>
            </a:pPr>
            <a:r>
              <a:rPr lang="en" sz="2500">
                <a:solidFill>
                  <a:schemeClr val="lt1"/>
                </a:solidFill>
                <a:latin typeface="Raleway"/>
                <a:ea typeface="Raleway"/>
                <a:cs typeface="Raleway"/>
                <a:sym typeface="Raleway"/>
              </a:rPr>
              <a:t>Reg No: 2019PBC00271 (2019 - 20)</a:t>
            </a:r>
            <a:endParaRPr b="1" sz="2500">
              <a:solidFill>
                <a:schemeClr val="lt1"/>
              </a:solidFill>
              <a:latin typeface="Raleway"/>
              <a:ea typeface="Raleway"/>
              <a:cs typeface="Raleway"/>
              <a:sym typeface="Raleway"/>
            </a:endParaRPr>
          </a:p>
        </p:txBody>
      </p:sp>
      <p:sp>
        <p:nvSpPr>
          <p:cNvPr id="55" name="Google Shape;55;p13"/>
          <p:cNvSpPr/>
          <p:nvPr/>
        </p:nvSpPr>
        <p:spPr>
          <a:xfrm>
            <a:off x="279750" y="428300"/>
            <a:ext cx="7000500" cy="1235700"/>
          </a:xfrm>
          <a:prstGeom prst="roundRect">
            <a:avLst>
              <a:gd fmla="val 16667" name="adj"/>
            </a:avLst>
          </a:prstGeom>
          <a:no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BASIC DETAILS</a:t>
            </a:r>
            <a:endParaRPr b="1" sz="3600">
              <a:solidFill>
                <a:schemeClr val="lt1"/>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22"/>
          <p:cNvPicPr preferRelativeResize="0"/>
          <p:nvPr/>
        </p:nvPicPr>
        <p:blipFill rotWithShape="1">
          <a:blip r:embed="rId3">
            <a:alphaModFix/>
          </a:blip>
          <a:srcRect b="2597" l="0" r="0" t="11691"/>
          <a:stretch/>
        </p:blipFill>
        <p:spPr>
          <a:xfrm>
            <a:off x="3256525" y="2693675"/>
            <a:ext cx="4121549" cy="7655849"/>
          </a:xfrm>
          <a:prstGeom prst="rect">
            <a:avLst/>
          </a:prstGeom>
          <a:noFill/>
          <a:ln>
            <a:noFill/>
          </a:ln>
        </p:spPr>
      </p:pic>
      <p:sp>
        <p:nvSpPr>
          <p:cNvPr id="227" name="Google Shape;227;p22"/>
          <p:cNvSpPr txBox="1"/>
          <p:nvPr>
            <p:ph type="title"/>
          </p:nvPr>
        </p:nvSpPr>
        <p:spPr>
          <a:xfrm>
            <a:off x="333475" y="341250"/>
            <a:ext cx="7044600" cy="1902000"/>
          </a:xfrm>
          <a:prstGeom prst="rect">
            <a:avLst/>
          </a:prstGeom>
          <a:solidFill>
            <a:schemeClr val="accent1"/>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Collection</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Filtered Movies List</a:t>
            </a:r>
            <a:endParaRPr sz="2000">
              <a:solidFill>
                <a:schemeClr val="lt1"/>
              </a:solidFill>
              <a:latin typeface="Raleway"/>
              <a:ea typeface="Raleway"/>
              <a:cs typeface="Raleway"/>
              <a:sym typeface="Raleway"/>
            </a:endParaRPr>
          </a:p>
          <a:p>
            <a:pPr indent="0" lvl="0" marL="0" rtl="0" algn="l">
              <a:spcBef>
                <a:spcPts val="0"/>
              </a:spcBef>
              <a:spcAft>
                <a:spcPts val="0"/>
              </a:spcAft>
              <a:buNone/>
            </a:pPr>
            <a:r>
              <a:t/>
            </a:r>
            <a:endParaRPr sz="2000">
              <a:solidFill>
                <a:schemeClr val="lt1"/>
              </a:solidFill>
              <a:latin typeface="Raleway"/>
              <a:ea typeface="Raleway"/>
              <a:cs typeface="Raleway"/>
              <a:sym typeface="Raleway"/>
            </a:endParaRPr>
          </a:p>
          <a:p>
            <a:pPr indent="0" lvl="0" marL="0" rtl="0" algn="just">
              <a:spcBef>
                <a:spcPts val="0"/>
              </a:spcBef>
              <a:spcAft>
                <a:spcPts val="0"/>
              </a:spcAft>
              <a:buNone/>
            </a:pPr>
            <a:r>
              <a:rPr lang="en" sz="1600">
                <a:solidFill>
                  <a:schemeClr val="lt1"/>
                </a:solidFill>
                <a:latin typeface="Raleway"/>
                <a:ea typeface="Raleway"/>
                <a:cs typeface="Raleway"/>
                <a:sym typeface="Raleway"/>
              </a:rPr>
              <a:t>In all four scenarios (searching, to watch library, favourite library, downloads), the layout will be the same structured as shown below.</a:t>
            </a:r>
            <a:endParaRPr sz="1600">
              <a:solidFill>
                <a:schemeClr val="lt1"/>
              </a:solidFill>
              <a:latin typeface="Raleway"/>
              <a:ea typeface="Raleway"/>
              <a:cs typeface="Raleway"/>
              <a:sym typeface="Raleway"/>
            </a:endParaRPr>
          </a:p>
        </p:txBody>
      </p:sp>
      <p:cxnSp>
        <p:nvCxnSpPr>
          <p:cNvPr id="228" name="Google Shape;228;p22"/>
          <p:cNvCxnSpPr/>
          <p:nvPr/>
        </p:nvCxnSpPr>
        <p:spPr>
          <a:xfrm flipH="1" rot="10800000">
            <a:off x="592100" y="1445100"/>
            <a:ext cx="6513300" cy="12900"/>
          </a:xfrm>
          <a:prstGeom prst="straightConnector1">
            <a:avLst/>
          </a:prstGeom>
          <a:noFill/>
          <a:ln cap="flat" cmpd="sng" w="38100">
            <a:solidFill>
              <a:schemeClr val="lt1"/>
            </a:solidFill>
            <a:prstDash val="solid"/>
            <a:round/>
            <a:headEnd len="med" w="med" type="none"/>
            <a:tailEnd len="med" w="med" type="none"/>
          </a:ln>
        </p:spPr>
      </p:cxnSp>
      <p:sp>
        <p:nvSpPr>
          <p:cNvPr id="229" name="Google Shape;229;p22"/>
          <p:cNvSpPr txBox="1"/>
          <p:nvPr/>
        </p:nvSpPr>
        <p:spPr>
          <a:xfrm>
            <a:off x="333475" y="2693675"/>
            <a:ext cx="2755800" cy="2124000"/>
          </a:xfrm>
          <a:prstGeom prst="rect">
            <a:avLst/>
          </a:prstGeom>
          <a:solidFill>
            <a:srgbClr val="FF9900"/>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Cards Of Movie: </a:t>
            </a:r>
            <a:r>
              <a:rPr lang="en">
                <a:solidFill>
                  <a:schemeClr val="lt1"/>
                </a:solidFill>
              </a:rPr>
              <a:t>On each filtration, the collected movies will be shown as card. Half left of the card will be poster of the movie and other half will be</a:t>
            </a:r>
            <a:r>
              <a:rPr b="1" lang="en">
                <a:solidFill>
                  <a:schemeClr val="lt1"/>
                </a:solidFill>
              </a:rPr>
              <a:t> </a:t>
            </a:r>
            <a:r>
              <a:rPr lang="en">
                <a:solidFill>
                  <a:schemeClr val="lt1"/>
                </a:solidFill>
              </a:rPr>
              <a:t>few info about movie(i.e. Year, IMDB, Rotten Tomatoes, Genre, Duration) and a play button in bottom right corner.</a:t>
            </a:r>
            <a:endParaRPr>
              <a:solidFill>
                <a:schemeClr val="lt1"/>
              </a:solidFill>
            </a:endParaRPr>
          </a:p>
        </p:txBody>
      </p:sp>
      <p:cxnSp>
        <p:nvCxnSpPr>
          <p:cNvPr id="230" name="Google Shape;230;p22"/>
          <p:cNvCxnSpPr>
            <a:stCxn id="229" idx="3"/>
          </p:cNvCxnSpPr>
          <p:nvPr/>
        </p:nvCxnSpPr>
        <p:spPr>
          <a:xfrm>
            <a:off x="3089275" y="3755675"/>
            <a:ext cx="1235700" cy="1067700"/>
          </a:xfrm>
          <a:prstGeom prst="curvedConnector3">
            <a:avLst>
              <a:gd fmla="val 50000" name="adj1"/>
            </a:avLst>
          </a:prstGeom>
          <a:noFill/>
          <a:ln cap="flat" cmpd="sng" w="38100">
            <a:solidFill>
              <a:schemeClr val="accent4"/>
            </a:solidFill>
            <a:prstDash val="solid"/>
            <a:round/>
            <a:headEnd len="med" w="med" type="none"/>
            <a:tailEnd len="med" w="med" type="oval"/>
          </a:ln>
        </p:spPr>
      </p:cxnSp>
      <p:sp>
        <p:nvSpPr>
          <p:cNvPr id="231" name="Google Shape;231;p22"/>
          <p:cNvSpPr txBox="1"/>
          <p:nvPr/>
        </p:nvSpPr>
        <p:spPr>
          <a:xfrm>
            <a:off x="333475" y="4992925"/>
            <a:ext cx="2755800" cy="1477500"/>
          </a:xfrm>
          <a:prstGeom prst="rect">
            <a:avLst/>
          </a:prstGeom>
          <a:solidFill>
            <a:srgbClr val="FF6F6F"/>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Play Button: </a:t>
            </a:r>
            <a:r>
              <a:rPr lang="en">
                <a:solidFill>
                  <a:schemeClr val="lt1"/>
                </a:solidFill>
              </a:rPr>
              <a:t>In between lower body and poster there will be floating action button on the right side, that is play button. By a click it will take to the movie player and plays the movie.</a:t>
            </a:r>
            <a:endParaRPr>
              <a:solidFill>
                <a:schemeClr val="lt1"/>
              </a:solidFill>
            </a:endParaRPr>
          </a:p>
        </p:txBody>
      </p:sp>
      <p:cxnSp>
        <p:nvCxnSpPr>
          <p:cNvPr id="232" name="Google Shape;232;p22"/>
          <p:cNvCxnSpPr>
            <a:stCxn id="231" idx="3"/>
            <a:endCxn id="233" idx="3"/>
          </p:cNvCxnSpPr>
          <p:nvPr/>
        </p:nvCxnSpPr>
        <p:spPr>
          <a:xfrm flipH="1" rot="10800000">
            <a:off x="3089275" y="5170975"/>
            <a:ext cx="3745500" cy="560700"/>
          </a:xfrm>
          <a:prstGeom prst="curvedConnector4">
            <a:avLst>
              <a:gd fmla="val 44502" name="adj1"/>
              <a:gd fmla="val 142487" name="adj2"/>
            </a:avLst>
          </a:prstGeom>
          <a:noFill/>
          <a:ln cap="flat" cmpd="sng" w="38100">
            <a:solidFill>
              <a:srgbClr val="FF6F6F"/>
            </a:solidFill>
            <a:prstDash val="solid"/>
            <a:round/>
            <a:headEnd len="med" w="med" type="none"/>
            <a:tailEnd len="med" w="med" type="triangle"/>
          </a:ln>
        </p:spPr>
      </p:cxnSp>
      <p:sp>
        <p:nvSpPr>
          <p:cNvPr id="233" name="Google Shape;233;p22"/>
          <p:cNvSpPr/>
          <p:nvPr/>
        </p:nvSpPr>
        <p:spPr>
          <a:xfrm>
            <a:off x="6422950" y="5170875"/>
            <a:ext cx="823800" cy="463500"/>
          </a:xfrm>
          <a:prstGeom prst="round2DiagRect">
            <a:avLst>
              <a:gd fmla="val 16667"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2"/>
          <p:cNvSpPr txBox="1"/>
          <p:nvPr/>
        </p:nvSpPr>
        <p:spPr>
          <a:xfrm>
            <a:off x="333475" y="6664575"/>
            <a:ext cx="2755800" cy="615600"/>
          </a:xfrm>
          <a:prstGeom prst="rect">
            <a:avLst/>
          </a:prstGeom>
          <a:solidFill>
            <a:schemeClr val="accent5"/>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Background: </a:t>
            </a:r>
            <a:r>
              <a:rPr lang="en">
                <a:solidFill>
                  <a:schemeClr val="lt1"/>
                </a:solidFill>
              </a:rPr>
              <a:t>Background color of the entire page is navy blue.</a:t>
            </a:r>
            <a:endParaRPr>
              <a:solidFill>
                <a:schemeClr val="lt1"/>
              </a:solidFill>
            </a:endParaRPr>
          </a:p>
        </p:txBody>
      </p:sp>
      <p:cxnSp>
        <p:nvCxnSpPr>
          <p:cNvPr id="235" name="Google Shape;235;p22"/>
          <p:cNvCxnSpPr>
            <a:stCxn id="234" idx="3"/>
          </p:cNvCxnSpPr>
          <p:nvPr/>
        </p:nvCxnSpPr>
        <p:spPr>
          <a:xfrm>
            <a:off x="3089275" y="6972375"/>
            <a:ext cx="1481400" cy="1636500"/>
          </a:xfrm>
          <a:prstGeom prst="curvedConnector2">
            <a:avLst/>
          </a:prstGeom>
          <a:noFill/>
          <a:ln cap="flat" cmpd="sng" w="38100">
            <a:solidFill>
              <a:schemeClr val="accent5"/>
            </a:solidFill>
            <a:prstDash val="solid"/>
            <a:round/>
            <a:headEnd len="med" w="med" type="none"/>
            <a:tailEnd len="med" w="med" type="oval"/>
          </a:ln>
        </p:spPr>
      </p:cxnSp>
      <p:cxnSp>
        <p:nvCxnSpPr>
          <p:cNvPr id="236" name="Google Shape;236;p22"/>
          <p:cNvCxnSpPr>
            <a:stCxn id="229" idx="3"/>
          </p:cNvCxnSpPr>
          <p:nvPr/>
        </p:nvCxnSpPr>
        <p:spPr>
          <a:xfrm>
            <a:off x="3089275" y="3755675"/>
            <a:ext cx="3475200" cy="619500"/>
          </a:xfrm>
          <a:prstGeom prst="curvedConnector3">
            <a:avLst>
              <a:gd fmla="val 50000" name="adj1"/>
            </a:avLst>
          </a:prstGeom>
          <a:noFill/>
          <a:ln cap="flat" cmpd="sng" w="38100">
            <a:solidFill>
              <a:srgbClr val="FF9900"/>
            </a:solidFill>
            <a:prstDash val="solid"/>
            <a:round/>
            <a:headEnd len="med" w="med" type="none"/>
            <a:tailEnd len="med" w="med" type="oval"/>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23"/>
          <p:cNvPicPr preferRelativeResize="0"/>
          <p:nvPr/>
        </p:nvPicPr>
        <p:blipFill rotWithShape="1">
          <a:blip r:embed="rId3">
            <a:alphaModFix/>
          </a:blip>
          <a:srcRect b="81285" l="0" r="0" t="0"/>
          <a:stretch/>
        </p:blipFill>
        <p:spPr>
          <a:xfrm>
            <a:off x="333900" y="4965000"/>
            <a:ext cx="3386001" cy="1369001"/>
          </a:xfrm>
          <a:prstGeom prst="rect">
            <a:avLst/>
          </a:prstGeom>
          <a:noFill/>
          <a:ln>
            <a:noFill/>
          </a:ln>
        </p:spPr>
      </p:pic>
      <p:sp>
        <p:nvSpPr>
          <p:cNvPr id="242" name="Google Shape;242;p23"/>
          <p:cNvSpPr txBox="1"/>
          <p:nvPr>
            <p:ph type="title"/>
          </p:nvPr>
        </p:nvSpPr>
        <p:spPr>
          <a:xfrm>
            <a:off x="333900" y="315500"/>
            <a:ext cx="7044600" cy="1200000"/>
          </a:xfrm>
          <a:prstGeom prst="rect">
            <a:avLst/>
          </a:prstGeom>
          <a:solidFill>
            <a:schemeClr val="accent4"/>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Movie Player</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Movie Player</a:t>
            </a:r>
            <a:endParaRPr sz="2000">
              <a:solidFill>
                <a:schemeClr val="lt1"/>
              </a:solidFill>
              <a:latin typeface="Raleway"/>
              <a:ea typeface="Raleway"/>
              <a:cs typeface="Raleway"/>
              <a:sym typeface="Raleway"/>
            </a:endParaRPr>
          </a:p>
        </p:txBody>
      </p:sp>
      <p:pic>
        <p:nvPicPr>
          <p:cNvPr id="243" name="Google Shape;243;p23"/>
          <p:cNvPicPr preferRelativeResize="0"/>
          <p:nvPr/>
        </p:nvPicPr>
        <p:blipFill>
          <a:blip r:embed="rId4">
            <a:alphaModFix/>
          </a:blip>
          <a:stretch>
            <a:fillRect/>
          </a:stretch>
        </p:blipFill>
        <p:spPr>
          <a:xfrm>
            <a:off x="333900" y="1626757"/>
            <a:ext cx="7044598" cy="3250568"/>
          </a:xfrm>
          <a:prstGeom prst="rect">
            <a:avLst/>
          </a:prstGeom>
          <a:noFill/>
          <a:ln>
            <a:noFill/>
          </a:ln>
        </p:spPr>
      </p:pic>
      <p:pic>
        <p:nvPicPr>
          <p:cNvPr id="244" name="Google Shape;244;p23"/>
          <p:cNvPicPr preferRelativeResize="0"/>
          <p:nvPr/>
        </p:nvPicPr>
        <p:blipFill rotWithShape="1">
          <a:blip r:embed="rId3">
            <a:alphaModFix/>
          </a:blip>
          <a:srcRect b="38136" l="0" r="0" t="31310"/>
          <a:stretch/>
        </p:blipFill>
        <p:spPr>
          <a:xfrm>
            <a:off x="333900" y="6264275"/>
            <a:ext cx="3386001" cy="2234977"/>
          </a:xfrm>
          <a:prstGeom prst="rect">
            <a:avLst/>
          </a:prstGeom>
          <a:noFill/>
          <a:ln>
            <a:noFill/>
          </a:ln>
        </p:spPr>
      </p:pic>
      <p:pic>
        <p:nvPicPr>
          <p:cNvPr id="245" name="Google Shape;245;p23"/>
          <p:cNvPicPr preferRelativeResize="0"/>
          <p:nvPr/>
        </p:nvPicPr>
        <p:blipFill rotWithShape="1">
          <a:blip r:embed="rId3">
            <a:alphaModFix/>
          </a:blip>
          <a:srcRect b="2225" l="0" r="0" t="69809"/>
          <a:stretch/>
        </p:blipFill>
        <p:spPr>
          <a:xfrm>
            <a:off x="333900" y="8423050"/>
            <a:ext cx="3386001" cy="2045624"/>
          </a:xfrm>
          <a:prstGeom prst="rect">
            <a:avLst/>
          </a:prstGeom>
          <a:noFill/>
          <a:ln>
            <a:noFill/>
          </a:ln>
        </p:spPr>
      </p:pic>
      <p:sp>
        <p:nvSpPr>
          <p:cNvPr id="246" name="Google Shape;246;p23"/>
          <p:cNvSpPr txBox="1"/>
          <p:nvPr/>
        </p:nvSpPr>
        <p:spPr>
          <a:xfrm>
            <a:off x="3887225" y="5205225"/>
            <a:ext cx="1441500" cy="1477500"/>
          </a:xfrm>
          <a:prstGeom prst="rect">
            <a:avLst/>
          </a:prstGeom>
          <a:solidFill>
            <a:schemeClr val="accent4"/>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Header: </a:t>
            </a:r>
            <a:r>
              <a:rPr lang="en">
                <a:solidFill>
                  <a:schemeClr val="lt1"/>
                </a:solidFill>
              </a:rPr>
              <a:t>On the top of the payer interface there will be name of the movie. It will be in white.</a:t>
            </a:r>
            <a:endParaRPr>
              <a:solidFill>
                <a:schemeClr val="lt1"/>
              </a:solidFill>
            </a:endParaRPr>
          </a:p>
        </p:txBody>
      </p:sp>
      <p:sp>
        <p:nvSpPr>
          <p:cNvPr id="247" name="Google Shape;247;p23"/>
          <p:cNvSpPr txBox="1"/>
          <p:nvPr/>
        </p:nvSpPr>
        <p:spPr>
          <a:xfrm>
            <a:off x="5427725" y="5041200"/>
            <a:ext cx="1950900" cy="1693200"/>
          </a:xfrm>
          <a:prstGeom prst="rect">
            <a:avLst/>
          </a:prstGeom>
          <a:solidFill>
            <a:srgbClr val="FF6F6F"/>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10 Sec Jumper: </a:t>
            </a:r>
            <a:r>
              <a:rPr lang="en">
                <a:solidFill>
                  <a:schemeClr val="lt1"/>
                </a:solidFill>
              </a:rPr>
              <a:t>Beside the </a:t>
            </a:r>
            <a:r>
              <a:rPr lang="en">
                <a:solidFill>
                  <a:schemeClr val="lt1"/>
                </a:solidFill>
              </a:rPr>
              <a:t>pause</a:t>
            </a:r>
            <a:r>
              <a:rPr lang="en">
                <a:solidFill>
                  <a:schemeClr val="lt1"/>
                </a:solidFill>
              </a:rPr>
              <a:t> play button there will be two button to jump ten second forward and backward on right and left respectively.</a:t>
            </a:r>
            <a:endParaRPr>
              <a:solidFill>
                <a:schemeClr val="lt1"/>
              </a:solidFill>
            </a:endParaRPr>
          </a:p>
        </p:txBody>
      </p:sp>
      <p:cxnSp>
        <p:nvCxnSpPr>
          <p:cNvPr id="248" name="Google Shape;248;p23"/>
          <p:cNvCxnSpPr>
            <a:stCxn id="247" idx="2"/>
          </p:cNvCxnSpPr>
          <p:nvPr/>
        </p:nvCxnSpPr>
        <p:spPr>
          <a:xfrm rot="5400000">
            <a:off x="3598475" y="4024200"/>
            <a:ext cx="94500" cy="5514900"/>
          </a:xfrm>
          <a:prstGeom prst="bentConnector2">
            <a:avLst/>
          </a:prstGeom>
          <a:noFill/>
          <a:ln cap="flat" cmpd="sng" w="38100">
            <a:solidFill>
              <a:srgbClr val="FF6F6F"/>
            </a:solidFill>
            <a:prstDash val="solid"/>
            <a:round/>
            <a:headEnd len="med" w="med" type="none"/>
            <a:tailEnd len="med" w="med" type="none"/>
          </a:ln>
        </p:spPr>
      </p:cxnSp>
      <p:cxnSp>
        <p:nvCxnSpPr>
          <p:cNvPr id="249" name="Google Shape;249;p23"/>
          <p:cNvCxnSpPr/>
          <p:nvPr/>
        </p:nvCxnSpPr>
        <p:spPr>
          <a:xfrm>
            <a:off x="888150" y="6840675"/>
            <a:ext cx="0" cy="497400"/>
          </a:xfrm>
          <a:prstGeom prst="straightConnector1">
            <a:avLst/>
          </a:prstGeom>
          <a:noFill/>
          <a:ln cap="flat" cmpd="sng" w="38100">
            <a:solidFill>
              <a:srgbClr val="FF6F6F"/>
            </a:solidFill>
            <a:prstDash val="solid"/>
            <a:round/>
            <a:headEnd len="med" w="med" type="none"/>
            <a:tailEnd len="med" w="med" type="triangle"/>
          </a:ln>
        </p:spPr>
      </p:cxnSp>
      <p:cxnSp>
        <p:nvCxnSpPr>
          <p:cNvPr id="250" name="Google Shape;250;p23"/>
          <p:cNvCxnSpPr/>
          <p:nvPr/>
        </p:nvCxnSpPr>
        <p:spPr>
          <a:xfrm>
            <a:off x="3153550" y="6853550"/>
            <a:ext cx="10800" cy="494700"/>
          </a:xfrm>
          <a:prstGeom prst="straightConnector1">
            <a:avLst/>
          </a:prstGeom>
          <a:noFill/>
          <a:ln cap="flat" cmpd="sng" w="38100">
            <a:solidFill>
              <a:srgbClr val="FF6F6F"/>
            </a:solidFill>
            <a:prstDash val="solid"/>
            <a:round/>
            <a:headEnd len="med" w="med" type="none"/>
            <a:tailEnd len="med" w="med" type="triangle"/>
          </a:ln>
        </p:spPr>
      </p:cxnSp>
      <p:cxnSp>
        <p:nvCxnSpPr>
          <p:cNvPr id="251" name="Google Shape;251;p23"/>
          <p:cNvCxnSpPr>
            <a:stCxn id="247" idx="0"/>
          </p:cNvCxnSpPr>
          <p:nvPr/>
        </p:nvCxnSpPr>
        <p:spPr>
          <a:xfrm flipH="1" rot="5400000">
            <a:off x="3431675" y="2069700"/>
            <a:ext cx="1020300" cy="4922700"/>
          </a:xfrm>
          <a:prstGeom prst="bentConnector2">
            <a:avLst/>
          </a:prstGeom>
          <a:noFill/>
          <a:ln cap="flat" cmpd="sng" w="38100">
            <a:solidFill>
              <a:srgbClr val="FF6F6F"/>
            </a:solidFill>
            <a:prstDash val="solid"/>
            <a:round/>
            <a:headEnd len="med" w="med" type="none"/>
            <a:tailEnd len="med" w="med" type="none"/>
          </a:ln>
        </p:spPr>
      </p:cxnSp>
      <p:cxnSp>
        <p:nvCxnSpPr>
          <p:cNvPr id="252" name="Google Shape;252;p23"/>
          <p:cNvCxnSpPr/>
          <p:nvPr/>
        </p:nvCxnSpPr>
        <p:spPr>
          <a:xfrm flipH="1" rot="10800000">
            <a:off x="1480225" y="3409675"/>
            <a:ext cx="300" cy="605100"/>
          </a:xfrm>
          <a:prstGeom prst="straightConnector1">
            <a:avLst/>
          </a:prstGeom>
          <a:noFill/>
          <a:ln cap="flat" cmpd="sng" w="38100">
            <a:solidFill>
              <a:srgbClr val="FF6F6F"/>
            </a:solidFill>
            <a:prstDash val="solid"/>
            <a:round/>
            <a:headEnd len="med" w="med" type="none"/>
            <a:tailEnd len="med" w="med" type="triangle"/>
          </a:ln>
        </p:spPr>
      </p:cxnSp>
      <p:cxnSp>
        <p:nvCxnSpPr>
          <p:cNvPr id="253" name="Google Shape;253;p23"/>
          <p:cNvCxnSpPr/>
          <p:nvPr/>
        </p:nvCxnSpPr>
        <p:spPr>
          <a:xfrm rot="10800000">
            <a:off x="6204700" y="3409800"/>
            <a:ext cx="12300" cy="612000"/>
          </a:xfrm>
          <a:prstGeom prst="straightConnector1">
            <a:avLst/>
          </a:prstGeom>
          <a:noFill/>
          <a:ln cap="flat" cmpd="sng" w="38100">
            <a:solidFill>
              <a:srgbClr val="FF6F6F"/>
            </a:solidFill>
            <a:prstDash val="solid"/>
            <a:round/>
            <a:headEnd len="med" w="med" type="none"/>
            <a:tailEnd len="med" w="med" type="triangle"/>
          </a:ln>
        </p:spPr>
      </p:cxnSp>
      <p:sp>
        <p:nvSpPr>
          <p:cNvPr id="254" name="Google Shape;254;p23"/>
          <p:cNvSpPr txBox="1"/>
          <p:nvPr/>
        </p:nvSpPr>
        <p:spPr>
          <a:xfrm>
            <a:off x="3887225" y="7008025"/>
            <a:ext cx="3491400" cy="1477500"/>
          </a:xfrm>
          <a:prstGeom prst="rect">
            <a:avLst/>
          </a:prstGeom>
          <a:solidFill>
            <a:schemeClr val="accent5"/>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Play &amp; Pause Button: </a:t>
            </a:r>
            <a:r>
              <a:rPr lang="en">
                <a:solidFill>
                  <a:schemeClr val="lt1"/>
                </a:solidFill>
              </a:rPr>
              <a:t>On the exact middle of the page there will be a play-pause button that will stop the movie and play according to the user.  It w</a:t>
            </a:r>
            <a:r>
              <a:rPr lang="en">
                <a:solidFill>
                  <a:schemeClr val="lt1"/>
                </a:solidFill>
              </a:rPr>
              <a:t>ill</a:t>
            </a:r>
            <a:r>
              <a:rPr lang="en">
                <a:solidFill>
                  <a:schemeClr val="lt1"/>
                </a:solidFill>
              </a:rPr>
              <a:t> change symbol </a:t>
            </a:r>
            <a:r>
              <a:rPr lang="en">
                <a:solidFill>
                  <a:schemeClr val="lt1"/>
                </a:solidFill>
              </a:rPr>
              <a:t>according</a:t>
            </a:r>
            <a:r>
              <a:rPr lang="en">
                <a:solidFill>
                  <a:schemeClr val="lt1"/>
                </a:solidFill>
              </a:rPr>
              <a:t> to the current state.</a:t>
            </a:r>
            <a:endParaRPr>
              <a:solidFill>
                <a:schemeClr val="lt1"/>
              </a:solidFill>
            </a:endParaRPr>
          </a:p>
        </p:txBody>
      </p:sp>
      <p:cxnSp>
        <p:nvCxnSpPr>
          <p:cNvPr id="255" name="Google Shape;255;p23"/>
          <p:cNvCxnSpPr>
            <a:stCxn id="254" idx="1"/>
          </p:cNvCxnSpPr>
          <p:nvPr/>
        </p:nvCxnSpPr>
        <p:spPr>
          <a:xfrm rot="10800000">
            <a:off x="2239625" y="7558075"/>
            <a:ext cx="1647600" cy="188700"/>
          </a:xfrm>
          <a:prstGeom prst="bentConnector3">
            <a:avLst>
              <a:gd fmla="val 68748" name="adj1"/>
            </a:avLst>
          </a:prstGeom>
          <a:noFill/>
          <a:ln cap="flat" cmpd="sng" w="38100">
            <a:solidFill>
              <a:schemeClr val="accent5"/>
            </a:solidFill>
            <a:prstDash val="solid"/>
            <a:round/>
            <a:headEnd len="med" w="med" type="none"/>
            <a:tailEnd len="med" w="med" type="triangle"/>
          </a:ln>
        </p:spPr>
      </p:cxnSp>
      <p:cxnSp>
        <p:nvCxnSpPr>
          <p:cNvPr id="256" name="Google Shape;256;p23"/>
          <p:cNvCxnSpPr/>
          <p:nvPr/>
        </p:nvCxnSpPr>
        <p:spPr>
          <a:xfrm rot="-5400000">
            <a:off x="1030638" y="4894675"/>
            <a:ext cx="4378800" cy="948000"/>
          </a:xfrm>
          <a:prstGeom prst="bentConnector3">
            <a:avLst>
              <a:gd fmla="val 99652" name="adj1"/>
            </a:avLst>
          </a:prstGeom>
          <a:noFill/>
          <a:ln cap="flat" cmpd="sng" w="38100">
            <a:solidFill>
              <a:schemeClr val="accent5"/>
            </a:solidFill>
            <a:prstDash val="solid"/>
            <a:round/>
            <a:headEnd len="med" w="med" type="none"/>
            <a:tailEnd len="med" w="med" type="triangle"/>
          </a:ln>
        </p:spPr>
      </p:cxnSp>
      <p:cxnSp>
        <p:nvCxnSpPr>
          <p:cNvPr id="257" name="Google Shape;257;p23"/>
          <p:cNvCxnSpPr>
            <a:stCxn id="246" idx="1"/>
          </p:cNvCxnSpPr>
          <p:nvPr/>
        </p:nvCxnSpPr>
        <p:spPr>
          <a:xfrm rot="10800000">
            <a:off x="2014325" y="5482875"/>
            <a:ext cx="1872900" cy="461100"/>
          </a:xfrm>
          <a:prstGeom prst="bentConnector3">
            <a:avLst>
              <a:gd fmla="val 99996" name="adj1"/>
            </a:avLst>
          </a:prstGeom>
          <a:noFill/>
          <a:ln cap="flat" cmpd="sng" w="38100">
            <a:solidFill>
              <a:schemeClr val="accent4"/>
            </a:solidFill>
            <a:prstDash val="solid"/>
            <a:round/>
            <a:headEnd len="med" w="med" type="none"/>
            <a:tailEnd len="med" w="med" type="triangle"/>
          </a:ln>
        </p:spPr>
      </p:cxnSp>
      <p:cxnSp>
        <p:nvCxnSpPr>
          <p:cNvPr id="258" name="Google Shape;258;p23"/>
          <p:cNvCxnSpPr>
            <a:stCxn id="246" idx="0"/>
          </p:cNvCxnSpPr>
          <p:nvPr/>
        </p:nvCxnSpPr>
        <p:spPr>
          <a:xfrm flipH="1" rot="5400000">
            <a:off x="2732075" y="3329325"/>
            <a:ext cx="3031200" cy="720600"/>
          </a:xfrm>
          <a:prstGeom prst="bentConnector3">
            <a:avLst>
              <a:gd fmla="val 50000" name="adj1"/>
            </a:avLst>
          </a:prstGeom>
          <a:noFill/>
          <a:ln cap="flat" cmpd="sng" w="38100">
            <a:solidFill>
              <a:schemeClr val="accent4"/>
            </a:solidFill>
            <a:prstDash val="solid"/>
            <a:round/>
            <a:headEnd len="med" w="med" type="none"/>
            <a:tailEnd len="med" w="med" type="triangle"/>
          </a:ln>
        </p:spPr>
      </p:cxnSp>
      <p:sp>
        <p:nvSpPr>
          <p:cNvPr id="259" name="Google Shape;259;p23"/>
          <p:cNvSpPr txBox="1"/>
          <p:nvPr/>
        </p:nvSpPr>
        <p:spPr>
          <a:xfrm>
            <a:off x="3887225" y="8673125"/>
            <a:ext cx="3491400" cy="1477500"/>
          </a:xfrm>
          <a:prstGeom prst="rect">
            <a:avLst/>
          </a:prstGeom>
          <a:solidFill>
            <a:srgbClr val="1D6BF7"/>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Seekbar And Duration Reminder: </a:t>
            </a:r>
            <a:r>
              <a:rPr lang="en">
                <a:solidFill>
                  <a:schemeClr val="lt1"/>
                </a:solidFill>
              </a:rPr>
              <a:t>On the bottom, along left to right, there will be a seekbar used to seek video in various time stemp and on the left, right end of seekbar will show current duration and total duration respectively. </a:t>
            </a:r>
            <a:endParaRPr>
              <a:solidFill>
                <a:schemeClr val="lt1"/>
              </a:solidFill>
            </a:endParaRPr>
          </a:p>
        </p:txBody>
      </p:sp>
      <p:cxnSp>
        <p:nvCxnSpPr>
          <p:cNvPr id="260" name="Google Shape;260;p23"/>
          <p:cNvCxnSpPr>
            <a:stCxn id="259" idx="1"/>
          </p:cNvCxnSpPr>
          <p:nvPr/>
        </p:nvCxnSpPr>
        <p:spPr>
          <a:xfrm flipH="1">
            <a:off x="798125" y="9411875"/>
            <a:ext cx="3089100" cy="432600"/>
          </a:xfrm>
          <a:prstGeom prst="bentConnector3">
            <a:avLst>
              <a:gd fmla="val 100002" name="adj1"/>
            </a:avLst>
          </a:prstGeom>
          <a:noFill/>
          <a:ln cap="flat" cmpd="sng" w="38100">
            <a:solidFill>
              <a:srgbClr val="1D6BF7"/>
            </a:solidFill>
            <a:prstDash val="solid"/>
            <a:round/>
            <a:headEnd len="med" w="med" type="none"/>
            <a:tailEnd len="med" w="med" type="triangle"/>
          </a:ln>
        </p:spPr>
      </p:cxnSp>
      <p:cxnSp>
        <p:nvCxnSpPr>
          <p:cNvPr id="261" name="Google Shape;261;p23"/>
          <p:cNvCxnSpPr/>
          <p:nvPr/>
        </p:nvCxnSpPr>
        <p:spPr>
          <a:xfrm flipH="1" rot="5400000">
            <a:off x="-1574450" y="7008575"/>
            <a:ext cx="4706400" cy="115800"/>
          </a:xfrm>
          <a:prstGeom prst="bentConnector3">
            <a:avLst>
              <a:gd fmla="val 273" name="adj1"/>
            </a:avLst>
          </a:prstGeom>
          <a:noFill/>
          <a:ln cap="flat" cmpd="sng" w="38100">
            <a:solidFill>
              <a:srgbClr val="1D6BF7"/>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4"/>
          <p:cNvSpPr txBox="1"/>
          <p:nvPr>
            <p:ph type="title"/>
          </p:nvPr>
        </p:nvSpPr>
        <p:spPr>
          <a:xfrm>
            <a:off x="333900" y="315500"/>
            <a:ext cx="7044600" cy="1200000"/>
          </a:xfrm>
          <a:prstGeom prst="rect">
            <a:avLst/>
          </a:prstGeom>
          <a:solidFill>
            <a:srgbClr val="9900FF"/>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Backend Description</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Java Classes</a:t>
            </a:r>
            <a:endParaRPr sz="2000">
              <a:solidFill>
                <a:schemeClr val="lt1"/>
              </a:solidFill>
              <a:latin typeface="Raleway"/>
              <a:ea typeface="Raleway"/>
              <a:cs typeface="Raleway"/>
              <a:sym typeface="Raleway"/>
            </a:endParaRPr>
          </a:p>
        </p:txBody>
      </p:sp>
      <p:pic>
        <p:nvPicPr>
          <p:cNvPr id="267" name="Google Shape;267;p24"/>
          <p:cNvPicPr preferRelativeResize="0"/>
          <p:nvPr/>
        </p:nvPicPr>
        <p:blipFill>
          <a:blip r:embed="rId3">
            <a:alphaModFix/>
          </a:blip>
          <a:stretch>
            <a:fillRect/>
          </a:stretch>
        </p:blipFill>
        <p:spPr>
          <a:xfrm>
            <a:off x="296025" y="1645300"/>
            <a:ext cx="450501" cy="450501"/>
          </a:xfrm>
          <a:prstGeom prst="rect">
            <a:avLst/>
          </a:prstGeom>
          <a:noFill/>
          <a:ln>
            <a:noFill/>
          </a:ln>
        </p:spPr>
      </p:pic>
      <p:sp>
        <p:nvSpPr>
          <p:cNvPr id="268" name="Google Shape;268;p24"/>
          <p:cNvSpPr txBox="1"/>
          <p:nvPr/>
        </p:nvSpPr>
        <p:spPr>
          <a:xfrm>
            <a:off x="814350" y="1606700"/>
            <a:ext cx="28017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1D6BF7"/>
                </a:solidFill>
                <a:latin typeface="Raleway"/>
                <a:ea typeface="Raleway"/>
                <a:cs typeface="Raleway"/>
                <a:sym typeface="Raleway"/>
              </a:rPr>
              <a:t>Main Activity</a:t>
            </a:r>
            <a:endParaRPr b="1" sz="1900">
              <a:solidFill>
                <a:srgbClr val="1D6BF7"/>
              </a:solidFill>
              <a:latin typeface="Raleway"/>
              <a:ea typeface="Raleway"/>
              <a:cs typeface="Raleway"/>
              <a:sym typeface="Raleway"/>
            </a:endParaRPr>
          </a:p>
        </p:txBody>
      </p:sp>
      <p:sp>
        <p:nvSpPr>
          <p:cNvPr id="269" name="Google Shape;269;p24"/>
          <p:cNvSpPr txBox="1"/>
          <p:nvPr/>
        </p:nvSpPr>
        <p:spPr>
          <a:xfrm>
            <a:off x="814350" y="1911800"/>
            <a:ext cx="6564600" cy="1662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lang="en" sz="1600">
                <a:solidFill>
                  <a:schemeClr val="dk1"/>
                </a:solidFill>
                <a:latin typeface="Raleway"/>
                <a:ea typeface="Raleway"/>
                <a:cs typeface="Raleway"/>
                <a:sym typeface="Raleway"/>
              </a:rPr>
              <a:t>First starts with main activity where we check that if the user is signed in or not. If the user is signed in already then with an explicit intent it will go to the fragment activity else it will arrive to the login activity.</a:t>
            </a:r>
            <a:endParaRPr sz="16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b="1" lang="en" sz="1600">
                <a:solidFill>
                  <a:srgbClr val="2196F3"/>
                </a:solidFill>
                <a:latin typeface="Raleway"/>
                <a:ea typeface="Raleway"/>
                <a:cs typeface="Raleway"/>
                <a:sym typeface="Raleway"/>
              </a:rPr>
              <a:t>Used Functions: </a:t>
            </a:r>
            <a:r>
              <a:rPr lang="en" sz="1600">
                <a:solidFill>
                  <a:srgbClr val="2196F3"/>
                </a:solidFill>
                <a:latin typeface="Raleway"/>
                <a:ea typeface="Raleway"/>
                <a:cs typeface="Raleway"/>
                <a:sym typeface="Raleway"/>
              </a:rPr>
              <a:t>onCreate(), onClickListener(), setContextView(), GoogleSignIn.getLastSignedInAccount(), startActivity().</a:t>
            </a:r>
            <a:endParaRPr sz="1600">
              <a:solidFill>
                <a:srgbClr val="2196F3"/>
              </a:solidFill>
              <a:latin typeface="Raleway"/>
              <a:ea typeface="Raleway"/>
              <a:cs typeface="Raleway"/>
              <a:sym typeface="Raleway"/>
            </a:endParaRPr>
          </a:p>
        </p:txBody>
      </p:sp>
      <p:pic>
        <p:nvPicPr>
          <p:cNvPr id="270" name="Google Shape;270;p24"/>
          <p:cNvPicPr preferRelativeResize="0"/>
          <p:nvPr/>
        </p:nvPicPr>
        <p:blipFill>
          <a:blip r:embed="rId3">
            <a:alphaModFix/>
          </a:blip>
          <a:stretch>
            <a:fillRect/>
          </a:stretch>
        </p:blipFill>
        <p:spPr>
          <a:xfrm>
            <a:off x="296025" y="3577325"/>
            <a:ext cx="450501" cy="450501"/>
          </a:xfrm>
          <a:prstGeom prst="rect">
            <a:avLst/>
          </a:prstGeom>
          <a:noFill/>
          <a:ln>
            <a:noFill/>
          </a:ln>
        </p:spPr>
      </p:pic>
      <p:sp>
        <p:nvSpPr>
          <p:cNvPr id="271" name="Google Shape;271;p24"/>
          <p:cNvSpPr txBox="1"/>
          <p:nvPr/>
        </p:nvSpPr>
        <p:spPr>
          <a:xfrm>
            <a:off x="785150" y="3538725"/>
            <a:ext cx="28017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1D6BF7"/>
                </a:solidFill>
                <a:latin typeface="Raleway"/>
                <a:ea typeface="Raleway"/>
                <a:cs typeface="Raleway"/>
                <a:sym typeface="Raleway"/>
              </a:rPr>
              <a:t>Login Activity</a:t>
            </a:r>
            <a:endParaRPr b="1" sz="1900">
              <a:solidFill>
                <a:srgbClr val="1D6BF7"/>
              </a:solidFill>
              <a:latin typeface="Raleway"/>
              <a:ea typeface="Raleway"/>
              <a:cs typeface="Raleway"/>
              <a:sym typeface="Raleway"/>
            </a:endParaRPr>
          </a:p>
        </p:txBody>
      </p:sp>
      <p:sp>
        <p:nvSpPr>
          <p:cNvPr id="272" name="Google Shape;272;p24"/>
          <p:cNvSpPr txBox="1"/>
          <p:nvPr/>
        </p:nvSpPr>
        <p:spPr>
          <a:xfrm>
            <a:off x="802500" y="3852650"/>
            <a:ext cx="6564600" cy="1908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lang="en" sz="1600">
                <a:solidFill>
                  <a:schemeClr val="dk1"/>
                </a:solidFill>
                <a:latin typeface="Raleway"/>
                <a:ea typeface="Raleway"/>
                <a:cs typeface="Raleway"/>
                <a:sym typeface="Raleway"/>
              </a:rPr>
              <a:t>In the login activity there are four kinds of authenticator those are Google Sign In, Facebook Sign In, Apple Sign In and Sign In with Email &amp; Password. In this we will authenticate the user with their </a:t>
            </a:r>
            <a:r>
              <a:rPr lang="en" sz="1600">
                <a:solidFill>
                  <a:schemeClr val="dk1"/>
                </a:solidFill>
                <a:latin typeface="Raleway"/>
                <a:ea typeface="Raleway"/>
                <a:cs typeface="Raleway"/>
                <a:sym typeface="Raleway"/>
              </a:rPr>
              <a:t>chosen</a:t>
            </a:r>
            <a:r>
              <a:rPr lang="en" sz="1600">
                <a:solidFill>
                  <a:schemeClr val="dk1"/>
                </a:solidFill>
                <a:latin typeface="Raleway"/>
                <a:ea typeface="Raleway"/>
                <a:cs typeface="Raleway"/>
                <a:sym typeface="Raleway"/>
              </a:rPr>
              <a:t> way or create a new account.</a:t>
            </a:r>
            <a:endParaRPr sz="1600">
              <a:solidFill>
                <a:schemeClr val="dk1"/>
              </a:solidFill>
              <a:latin typeface="Raleway"/>
              <a:ea typeface="Raleway"/>
              <a:cs typeface="Raleway"/>
              <a:sym typeface="Raleway"/>
            </a:endParaRPr>
          </a:p>
          <a:p>
            <a:pPr indent="0" lvl="0" marL="0" rtl="0" algn="just">
              <a:spcBef>
                <a:spcPts val="0"/>
              </a:spcBef>
              <a:spcAft>
                <a:spcPts val="0"/>
              </a:spcAft>
              <a:buClr>
                <a:schemeClr val="dk1"/>
              </a:buClr>
              <a:buSzPts val="1100"/>
              <a:buFont typeface="Arial"/>
              <a:buNone/>
            </a:pPr>
            <a:r>
              <a:rPr b="1" lang="en" sz="1600">
                <a:solidFill>
                  <a:srgbClr val="2196F3"/>
                </a:solidFill>
                <a:latin typeface="Raleway"/>
                <a:ea typeface="Raleway"/>
                <a:cs typeface="Raleway"/>
                <a:sym typeface="Raleway"/>
              </a:rPr>
              <a:t>Used Functions: </a:t>
            </a:r>
            <a:r>
              <a:rPr lang="en" sz="1600">
                <a:solidFill>
                  <a:srgbClr val="2196F3"/>
                </a:solidFill>
                <a:latin typeface="Raleway"/>
                <a:ea typeface="Raleway"/>
                <a:cs typeface="Raleway"/>
                <a:sym typeface="Raleway"/>
              </a:rPr>
              <a:t>inRecord(), validation(), onClickListener(), onCreate(), setContextView(), FirebaseAuth function set, Facebook Login API function set, startActivity().</a:t>
            </a:r>
            <a:r>
              <a:rPr lang="en" sz="1600">
                <a:solidFill>
                  <a:schemeClr val="dk1"/>
                </a:solidFill>
                <a:latin typeface="Raleway"/>
                <a:ea typeface="Raleway"/>
                <a:cs typeface="Raleway"/>
                <a:sym typeface="Raleway"/>
              </a:rPr>
              <a:t> </a:t>
            </a:r>
            <a:endParaRPr sz="1600">
              <a:solidFill>
                <a:schemeClr val="dk1"/>
              </a:solidFill>
              <a:latin typeface="Raleway"/>
              <a:ea typeface="Raleway"/>
              <a:cs typeface="Raleway"/>
              <a:sym typeface="Raleway"/>
            </a:endParaRPr>
          </a:p>
        </p:txBody>
      </p:sp>
      <p:pic>
        <p:nvPicPr>
          <p:cNvPr id="273" name="Google Shape;273;p24"/>
          <p:cNvPicPr preferRelativeResize="0"/>
          <p:nvPr/>
        </p:nvPicPr>
        <p:blipFill>
          <a:blip r:embed="rId3">
            <a:alphaModFix/>
          </a:blip>
          <a:stretch>
            <a:fillRect/>
          </a:stretch>
        </p:blipFill>
        <p:spPr>
          <a:xfrm>
            <a:off x="296025" y="5730350"/>
            <a:ext cx="450501" cy="450501"/>
          </a:xfrm>
          <a:prstGeom prst="rect">
            <a:avLst/>
          </a:prstGeom>
          <a:noFill/>
          <a:ln>
            <a:noFill/>
          </a:ln>
        </p:spPr>
      </p:pic>
      <p:sp>
        <p:nvSpPr>
          <p:cNvPr id="274" name="Google Shape;274;p24"/>
          <p:cNvSpPr txBox="1"/>
          <p:nvPr/>
        </p:nvSpPr>
        <p:spPr>
          <a:xfrm>
            <a:off x="785150" y="5691750"/>
            <a:ext cx="28017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1D6BF7"/>
                </a:solidFill>
                <a:latin typeface="Raleway"/>
                <a:ea typeface="Raleway"/>
                <a:cs typeface="Raleway"/>
                <a:sym typeface="Raleway"/>
              </a:rPr>
              <a:t>Fragment Activity</a:t>
            </a:r>
            <a:endParaRPr b="1" sz="1900">
              <a:solidFill>
                <a:srgbClr val="1D6BF7"/>
              </a:solidFill>
              <a:latin typeface="Raleway"/>
              <a:ea typeface="Raleway"/>
              <a:cs typeface="Raleway"/>
              <a:sym typeface="Raleway"/>
            </a:endParaRPr>
          </a:p>
        </p:txBody>
      </p:sp>
      <p:sp>
        <p:nvSpPr>
          <p:cNvPr id="275" name="Google Shape;275;p24"/>
          <p:cNvSpPr txBox="1"/>
          <p:nvPr/>
        </p:nvSpPr>
        <p:spPr>
          <a:xfrm>
            <a:off x="811050" y="6047925"/>
            <a:ext cx="6547500" cy="2154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lang="en" sz="1600">
                <a:solidFill>
                  <a:schemeClr val="dk1"/>
                </a:solidFill>
                <a:latin typeface="Raleway"/>
                <a:ea typeface="Raleway"/>
                <a:cs typeface="Raleway"/>
                <a:sym typeface="Raleway"/>
              </a:rPr>
              <a:t>After that in fragment activity, there are three tabs those are movie feed, library and profile. Those are navigated with bottom navigation bar. Whenever user clicks any tab in navigation menu then it will replace the fragment with new instance of the chosen fragment.  By default the first fragment is movie feed.</a:t>
            </a:r>
            <a:endParaRPr sz="1600">
              <a:solidFill>
                <a:schemeClr val="dk1"/>
              </a:solidFill>
              <a:latin typeface="Raleway"/>
              <a:ea typeface="Raleway"/>
              <a:cs typeface="Raleway"/>
              <a:sym typeface="Raleway"/>
            </a:endParaRPr>
          </a:p>
          <a:p>
            <a:pPr indent="0" lvl="0" marL="0" rtl="0" algn="just">
              <a:spcBef>
                <a:spcPts val="0"/>
              </a:spcBef>
              <a:spcAft>
                <a:spcPts val="0"/>
              </a:spcAft>
              <a:buClr>
                <a:schemeClr val="dk1"/>
              </a:buClr>
              <a:buSzPts val="1100"/>
              <a:buFont typeface="Arial"/>
              <a:buNone/>
            </a:pPr>
            <a:r>
              <a:rPr b="1" lang="en" sz="1600">
                <a:solidFill>
                  <a:srgbClr val="2196F3"/>
                </a:solidFill>
                <a:latin typeface="Raleway"/>
                <a:ea typeface="Raleway"/>
                <a:cs typeface="Raleway"/>
                <a:sym typeface="Raleway"/>
              </a:rPr>
              <a:t>Used Functions: </a:t>
            </a:r>
            <a:r>
              <a:rPr lang="en" sz="1600">
                <a:solidFill>
                  <a:srgbClr val="2196F3"/>
                </a:solidFill>
                <a:latin typeface="Raleway"/>
                <a:ea typeface="Raleway"/>
                <a:cs typeface="Raleway"/>
                <a:sym typeface="Raleway"/>
              </a:rPr>
              <a:t>onItemClickListener(), replaceFragment(), SharedPreferences function set, Gson function set, FragmentManager Function set, Fragment Transition function set..</a:t>
            </a:r>
            <a:endParaRPr sz="1600">
              <a:solidFill>
                <a:srgbClr val="2196F3"/>
              </a:solidFill>
              <a:latin typeface="Raleway"/>
              <a:ea typeface="Raleway"/>
              <a:cs typeface="Raleway"/>
              <a:sym typeface="Raleway"/>
            </a:endParaRPr>
          </a:p>
        </p:txBody>
      </p:sp>
      <p:pic>
        <p:nvPicPr>
          <p:cNvPr id="276" name="Google Shape;276;p24"/>
          <p:cNvPicPr preferRelativeResize="0"/>
          <p:nvPr/>
        </p:nvPicPr>
        <p:blipFill>
          <a:blip r:embed="rId3">
            <a:alphaModFix/>
          </a:blip>
          <a:stretch>
            <a:fillRect/>
          </a:stretch>
        </p:blipFill>
        <p:spPr>
          <a:xfrm>
            <a:off x="333900" y="8167699"/>
            <a:ext cx="450501" cy="450501"/>
          </a:xfrm>
          <a:prstGeom prst="rect">
            <a:avLst/>
          </a:prstGeom>
          <a:noFill/>
          <a:ln>
            <a:noFill/>
          </a:ln>
        </p:spPr>
      </p:pic>
      <p:sp>
        <p:nvSpPr>
          <p:cNvPr id="277" name="Google Shape;277;p24"/>
          <p:cNvSpPr txBox="1"/>
          <p:nvPr/>
        </p:nvSpPr>
        <p:spPr>
          <a:xfrm>
            <a:off x="785150" y="8129100"/>
            <a:ext cx="28017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1D6BF7"/>
                </a:solidFill>
                <a:latin typeface="Raleway"/>
                <a:ea typeface="Raleway"/>
                <a:cs typeface="Raleway"/>
                <a:sym typeface="Raleway"/>
              </a:rPr>
              <a:t>Movie Feed</a:t>
            </a:r>
            <a:endParaRPr b="1" sz="1900">
              <a:solidFill>
                <a:srgbClr val="1D6BF7"/>
              </a:solidFill>
              <a:latin typeface="Raleway"/>
              <a:ea typeface="Raleway"/>
              <a:cs typeface="Raleway"/>
              <a:sym typeface="Raleway"/>
            </a:endParaRPr>
          </a:p>
        </p:txBody>
      </p:sp>
      <p:sp>
        <p:nvSpPr>
          <p:cNvPr id="278" name="Google Shape;278;p24"/>
          <p:cNvSpPr txBox="1"/>
          <p:nvPr/>
        </p:nvSpPr>
        <p:spPr>
          <a:xfrm>
            <a:off x="746525" y="8465800"/>
            <a:ext cx="6547500" cy="2154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600">
                <a:solidFill>
                  <a:schemeClr val="dk1"/>
                </a:solidFill>
                <a:latin typeface="Raleway"/>
                <a:ea typeface="Raleway"/>
                <a:cs typeface="Raleway"/>
                <a:sym typeface="Raleway"/>
              </a:rPr>
              <a:t>The movie feed fragment is a view group of recycler view of span 2. The recycler view is 2 grid view of card layout. The cards will be loaded with movie objects. The Movie class is a blueprint of each movies. To load the card layouts into the </a:t>
            </a:r>
            <a:r>
              <a:rPr lang="en" sz="1600">
                <a:solidFill>
                  <a:schemeClr val="dk1"/>
                </a:solidFill>
                <a:latin typeface="Raleway"/>
                <a:ea typeface="Raleway"/>
                <a:cs typeface="Raleway"/>
                <a:sym typeface="Raleway"/>
              </a:rPr>
              <a:t>recyclerview</a:t>
            </a:r>
            <a:r>
              <a:rPr lang="en" sz="1600">
                <a:solidFill>
                  <a:schemeClr val="dk1"/>
                </a:solidFill>
                <a:latin typeface="Raleway"/>
                <a:ea typeface="Raleway"/>
                <a:cs typeface="Raleway"/>
                <a:sym typeface="Raleway"/>
              </a:rPr>
              <a:t>, we </a:t>
            </a:r>
            <a:r>
              <a:rPr lang="en" sz="1600">
                <a:solidFill>
                  <a:schemeClr val="dk1"/>
                </a:solidFill>
                <a:latin typeface="Raleway"/>
                <a:ea typeface="Raleway"/>
                <a:cs typeface="Raleway"/>
                <a:sym typeface="Raleway"/>
              </a:rPr>
              <a:t>overridden</a:t>
            </a:r>
            <a:r>
              <a:rPr lang="en" sz="1600">
                <a:solidFill>
                  <a:schemeClr val="dk1"/>
                </a:solidFill>
                <a:latin typeface="Raleway"/>
                <a:ea typeface="Raleway"/>
                <a:cs typeface="Raleway"/>
                <a:sym typeface="Raleway"/>
              </a:rPr>
              <a:t> the </a:t>
            </a:r>
            <a:r>
              <a:rPr lang="en" sz="1600">
                <a:solidFill>
                  <a:schemeClr val="dk1"/>
                </a:solidFill>
                <a:latin typeface="Raleway"/>
                <a:ea typeface="Raleway"/>
                <a:cs typeface="Raleway"/>
                <a:sym typeface="Raleway"/>
              </a:rPr>
              <a:t>recyclerview</a:t>
            </a:r>
            <a:r>
              <a:rPr lang="en" sz="1600">
                <a:solidFill>
                  <a:schemeClr val="dk1"/>
                </a:solidFill>
                <a:latin typeface="Raleway"/>
                <a:ea typeface="Raleway"/>
                <a:cs typeface="Raleway"/>
                <a:sym typeface="Raleway"/>
              </a:rPr>
              <a:t> adapter. </a:t>
            </a:r>
            <a:endParaRPr sz="1600">
              <a:solidFill>
                <a:schemeClr val="dk1"/>
              </a:solidFill>
              <a:latin typeface="Raleway"/>
              <a:ea typeface="Raleway"/>
              <a:cs typeface="Raleway"/>
              <a:sym typeface="Raleway"/>
            </a:endParaRPr>
          </a:p>
          <a:p>
            <a:pPr indent="0" lvl="0" marL="0" rtl="0" algn="just">
              <a:spcBef>
                <a:spcPts val="0"/>
              </a:spcBef>
              <a:spcAft>
                <a:spcPts val="0"/>
              </a:spcAft>
              <a:buNone/>
            </a:pPr>
            <a:r>
              <a:rPr b="1" lang="en" sz="1600">
                <a:solidFill>
                  <a:srgbClr val="2196F3"/>
                </a:solidFill>
                <a:latin typeface="Raleway"/>
                <a:ea typeface="Raleway"/>
                <a:cs typeface="Raleway"/>
                <a:sym typeface="Raleway"/>
              </a:rPr>
              <a:t>User Functions: </a:t>
            </a:r>
            <a:r>
              <a:rPr lang="en" sz="1600">
                <a:solidFill>
                  <a:srgbClr val="2196F3"/>
                </a:solidFill>
                <a:latin typeface="Raleway"/>
                <a:ea typeface="Raleway"/>
                <a:cs typeface="Raleway"/>
                <a:sym typeface="Raleway"/>
              </a:rPr>
              <a:t>Fragment initialization function set, onCreate(), onCreateView(), View Inflater function set, startActivity(), onClickListener().</a:t>
            </a:r>
            <a:endParaRPr sz="1600">
              <a:solidFill>
                <a:srgbClr val="2196F3"/>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25"/>
          <p:cNvPicPr preferRelativeResize="0"/>
          <p:nvPr/>
        </p:nvPicPr>
        <p:blipFill>
          <a:blip r:embed="rId3">
            <a:alphaModFix/>
          </a:blip>
          <a:stretch>
            <a:fillRect/>
          </a:stretch>
        </p:blipFill>
        <p:spPr>
          <a:xfrm>
            <a:off x="334650" y="8324900"/>
            <a:ext cx="411900" cy="411900"/>
          </a:xfrm>
          <a:prstGeom prst="rect">
            <a:avLst/>
          </a:prstGeom>
          <a:noFill/>
          <a:ln>
            <a:noFill/>
          </a:ln>
        </p:spPr>
      </p:pic>
      <p:pic>
        <p:nvPicPr>
          <p:cNvPr id="284" name="Google Shape;284;p25"/>
          <p:cNvPicPr preferRelativeResize="0"/>
          <p:nvPr/>
        </p:nvPicPr>
        <p:blipFill>
          <a:blip r:embed="rId3">
            <a:alphaModFix/>
          </a:blip>
          <a:stretch>
            <a:fillRect/>
          </a:stretch>
        </p:blipFill>
        <p:spPr>
          <a:xfrm>
            <a:off x="334650" y="7151750"/>
            <a:ext cx="411900" cy="411900"/>
          </a:xfrm>
          <a:prstGeom prst="rect">
            <a:avLst/>
          </a:prstGeom>
          <a:noFill/>
          <a:ln>
            <a:noFill/>
          </a:ln>
        </p:spPr>
      </p:pic>
      <p:pic>
        <p:nvPicPr>
          <p:cNvPr id="285" name="Google Shape;285;p25"/>
          <p:cNvPicPr preferRelativeResize="0"/>
          <p:nvPr/>
        </p:nvPicPr>
        <p:blipFill>
          <a:blip r:embed="rId3">
            <a:alphaModFix/>
          </a:blip>
          <a:stretch>
            <a:fillRect/>
          </a:stretch>
        </p:blipFill>
        <p:spPr>
          <a:xfrm>
            <a:off x="334650" y="4815200"/>
            <a:ext cx="411900" cy="411900"/>
          </a:xfrm>
          <a:prstGeom prst="rect">
            <a:avLst/>
          </a:prstGeom>
          <a:noFill/>
          <a:ln>
            <a:noFill/>
          </a:ln>
        </p:spPr>
      </p:pic>
      <p:pic>
        <p:nvPicPr>
          <p:cNvPr id="286" name="Google Shape;286;p25"/>
          <p:cNvPicPr preferRelativeResize="0"/>
          <p:nvPr/>
        </p:nvPicPr>
        <p:blipFill>
          <a:blip r:embed="rId3">
            <a:alphaModFix/>
          </a:blip>
          <a:stretch>
            <a:fillRect/>
          </a:stretch>
        </p:blipFill>
        <p:spPr>
          <a:xfrm>
            <a:off x="334650" y="358100"/>
            <a:ext cx="411900" cy="411900"/>
          </a:xfrm>
          <a:prstGeom prst="rect">
            <a:avLst/>
          </a:prstGeom>
          <a:noFill/>
          <a:ln>
            <a:noFill/>
          </a:ln>
        </p:spPr>
      </p:pic>
      <p:pic>
        <p:nvPicPr>
          <p:cNvPr id="287" name="Google Shape;287;p25"/>
          <p:cNvPicPr preferRelativeResize="0"/>
          <p:nvPr/>
        </p:nvPicPr>
        <p:blipFill>
          <a:blip r:embed="rId3">
            <a:alphaModFix/>
          </a:blip>
          <a:stretch>
            <a:fillRect/>
          </a:stretch>
        </p:blipFill>
        <p:spPr>
          <a:xfrm>
            <a:off x="334650" y="2230700"/>
            <a:ext cx="411900" cy="411900"/>
          </a:xfrm>
          <a:prstGeom prst="rect">
            <a:avLst/>
          </a:prstGeom>
          <a:noFill/>
          <a:ln>
            <a:noFill/>
          </a:ln>
        </p:spPr>
      </p:pic>
      <p:sp>
        <p:nvSpPr>
          <p:cNvPr id="288" name="Google Shape;288;p25"/>
          <p:cNvSpPr txBox="1"/>
          <p:nvPr/>
        </p:nvSpPr>
        <p:spPr>
          <a:xfrm>
            <a:off x="862400" y="300200"/>
            <a:ext cx="28017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1D6BF7"/>
                </a:solidFill>
                <a:latin typeface="Raleway"/>
                <a:ea typeface="Raleway"/>
                <a:cs typeface="Raleway"/>
                <a:sym typeface="Raleway"/>
              </a:rPr>
              <a:t>Library Activity</a:t>
            </a:r>
            <a:endParaRPr b="1" sz="1900">
              <a:solidFill>
                <a:srgbClr val="1D6BF7"/>
              </a:solidFill>
              <a:latin typeface="Raleway"/>
              <a:ea typeface="Raleway"/>
              <a:cs typeface="Raleway"/>
              <a:sym typeface="Raleway"/>
            </a:endParaRPr>
          </a:p>
        </p:txBody>
      </p:sp>
      <p:sp>
        <p:nvSpPr>
          <p:cNvPr id="289" name="Google Shape;289;p25"/>
          <p:cNvSpPr txBox="1"/>
          <p:nvPr/>
        </p:nvSpPr>
        <p:spPr>
          <a:xfrm>
            <a:off x="862400" y="2172800"/>
            <a:ext cx="28017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1D6BF7"/>
                </a:solidFill>
                <a:latin typeface="Raleway"/>
                <a:ea typeface="Raleway"/>
                <a:cs typeface="Raleway"/>
                <a:sym typeface="Raleway"/>
              </a:rPr>
              <a:t>Profile Activity</a:t>
            </a:r>
            <a:endParaRPr b="1" sz="1900">
              <a:solidFill>
                <a:srgbClr val="1D6BF7"/>
              </a:solidFill>
              <a:latin typeface="Raleway"/>
              <a:ea typeface="Raleway"/>
              <a:cs typeface="Raleway"/>
              <a:sym typeface="Raleway"/>
            </a:endParaRPr>
          </a:p>
        </p:txBody>
      </p:sp>
      <p:sp>
        <p:nvSpPr>
          <p:cNvPr id="290" name="Google Shape;290;p25"/>
          <p:cNvSpPr txBox="1"/>
          <p:nvPr/>
        </p:nvSpPr>
        <p:spPr>
          <a:xfrm>
            <a:off x="862400" y="4796000"/>
            <a:ext cx="52260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1D6BF7"/>
                </a:solidFill>
                <a:latin typeface="Raleway"/>
                <a:ea typeface="Raleway"/>
                <a:cs typeface="Raleway"/>
                <a:sym typeface="Raleway"/>
              </a:rPr>
              <a:t>Movie List Adapter / Search List Adapter</a:t>
            </a:r>
            <a:endParaRPr b="1" sz="1900">
              <a:solidFill>
                <a:srgbClr val="1D6BF7"/>
              </a:solidFill>
              <a:latin typeface="Raleway"/>
              <a:ea typeface="Raleway"/>
              <a:cs typeface="Raleway"/>
              <a:sym typeface="Raleway"/>
            </a:endParaRPr>
          </a:p>
        </p:txBody>
      </p:sp>
      <p:sp>
        <p:nvSpPr>
          <p:cNvPr id="291" name="Google Shape;291;p25"/>
          <p:cNvSpPr txBox="1"/>
          <p:nvPr/>
        </p:nvSpPr>
        <p:spPr>
          <a:xfrm>
            <a:off x="862400" y="7115588"/>
            <a:ext cx="28017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1D6BF7"/>
                </a:solidFill>
                <a:latin typeface="Raleway"/>
                <a:ea typeface="Raleway"/>
                <a:cs typeface="Raleway"/>
                <a:sym typeface="Raleway"/>
              </a:rPr>
              <a:t>Video Downloader</a:t>
            </a:r>
            <a:endParaRPr b="1" sz="1900">
              <a:solidFill>
                <a:srgbClr val="1D6BF7"/>
              </a:solidFill>
              <a:latin typeface="Raleway"/>
              <a:ea typeface="Raleway"/>
              <a:cs typeface="Raleway"/>
              <a:sym typeface="Raleway"/>
            </a:endParaRPr>
          </a:p>
        </p:txBody>
      </p:sp>
      <p:sp>
        <p:nvSpPr>
          <p:cNvPr id="292" name="Google Shape;292;p25"/>
          <p:cNvSpPr txBox="1"/>
          <p:nvPr/>
        </p:nvSpPr>
        <p:spPr>
          <a:xfrm>
            <a:off x="880700" y="8248700"/>
            <a:ext cx="28017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1D6BF7"/>
                </a:solidFill>
                <a:latin typeface="Raleway"/>
                <a:ea typeface="Raleway"/>
                <a:cs typeface="Raleway"/>
                <a:sym typeface="Raleway"/>
              </a:rPr>
              <a:t>Video Player Activity</a:t>
            </a:r>
            <a:endParaRPr b="1" sz="1900">
              <a:solidFill>
                <a:srgbClr val="1D6BF7"/>
              </a:solidFill>
              <a:latin typeface="Raleway"/>
              <a:ea typeface="Raleway"/>
              <a:cs typeface="Raleway"/>
              <a:sym typeface="Raleway"/>
            </a:endParaRPr>
          </a:p>
        </p:txBody>
      </p:sp>
      <p:sp>
        <p:nvSpPr>
          <p:cNvPr id="293" name="Google Shape;293;p25"/>
          <p:cNvSpPr txBox="1"/>
          <p:nvPr/>
        </p:nvSpPr>
        <p:spPr>
          <a:xfrm>
            <a:off x="862400" y="617600"/>
            <a:ext cx="6358500" cy="1662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600">
                <a:latin typeface="Raleway"/>
                <a:ea typeface="Raleway"/>
                <a:cs typeface="Raleway"/>
                <a:sym typeface="Raleway"/>
              </a:rPr>
              <a:t>In library feed is a </a:t>
            </a:r>
            <a:r>
              <a:rPr lang="en" sz="1600">
                <a:latin typeface="Raleway"/>
                <a:ea typeface="Raleway"/>
                <a:cs typeface="Raleway"/>
                <a:sym typeface="Raleway"/>
              </a:rPr>
              <a:t>gateway</a:t>
            </a:r>
            <a:r>
              <a:rPr lang="en" sz="1600">
                <a:latin typeface="Raleway"/>
                <a:ea typeface="Raleway"/>
                <a:cs typeface="Raleway"/>
                <a:sym typeface="Raleway"/>
              </a:rPr>
              <a:t> to three activity. Those activity collect three list those are made up by user. This is named Movie Library. This is also a fragment. Whenever a user clicks on a activity it opens it with explicit intent.</a:t>
            </a:r>
            <a:endParaRPr sz="1600">
              <a:latin typeface="Raleway"/>
              <a:ea typeface="Raleway"/>
              <a:cs typeface="Raleway"/>
              <a:sym typeface="Raleway"/>
            </a:endParaRPr>
          </a:p>
          <a:p>
            <a:pPr indent="0" lvl="0" marL="0" rtl="0" algn="just">
              <a:spcBef>
                <a:spcPts val="0"/>
              </a:spcBef>
              <a:spcAft>
                <a:spcPts val="0"/>
              </a:spcAft>
              <a:buNone/>
            </a:pPr>
            <a:r>
              <a:rPr b="1" lang="en" sz="1600">
                <a:solidFill>
                  <a:srgbClr val="2196F3"/>
                </a:solidFill>
                <a:latin typeface="Raleway"/>
                <a:ea typeface="Raleway"/>
                <a:cs typeface="Raleway"/>
                <a:sym typeface="Raleway"/>
              </a:rPr>
              <a:t>Used Functions: </a:t>
            </a:r>
            <a:r>
              <a:rPr lang="en" sz="1600">
                <a:solidFill>
                  <a:srgbClr val="2196F3"/>
                </a:solidFill>
                <a:latin typeface="Raleway"/>
                <a:ea typeface="Raleway"/>
                <a:cs typeface="Raleway"/>
                <a:sym typeface="Raleway"/>
              </a:rPr>
              <a:t>Fragment initialization function set, onCreate(), onCreateView(), onClickListener(), Intent function set.</a:t>
            </a:r>
            <a:endParaRPr b="1" sz="1600">
              <a:solidFill>
                <a:srgbClr val="2196F3"/>
              </a:solidFill>
              <a:latin typeface="Raleway"/>
              <a:ea typeface="Raleway"/>
              <a:cs typeface="Raleway"/>
              <a:sym typeface="Raleway"/>
            </a:endParaRPr>
          </a:p>
        </p:txBody>
      </p:sp>
      <p:sp>
        <p:nvSpPr>
          <p:cNvPr id="294" name="Google Shape;294;p25"/>
          <p:cNvSpPr txBox="1"/>
          <p:nvPr/>
        </p:nvSpPr>
        <p:spPr>
          <a:xfrm>
            <a:off x="862400" y="2490200"/>
            <a:ext cx="6358500" cy="2401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600">
                <a:latin typeface="Raleway"/>
                <a:ea typeface="Raleway"/>
                <a:cs typeface="Raleway"/>
                <a:sym typeface="Raleway"/>
              </a:rPr>
              <a:t>This is the last fragment among the three tabs. This is made of user’s profile picture, name email address. Below of that there are three buttons for the user i.e. change account, settings and logout. On click change account, it explicitly intent to login activity and on log out, it gets the current signed in user and sign it out. After Finish, it restart the app.  This is named </a:t>
            </a:r>
            <a:r>
              <a:rPr lang="en" sz="1600">
                <a:latin typeface="Raleway"/>
                <a:ea typeface="Raleway"/>
                <a:cs typeface="Raleway"/>
                <a:sym typeface="Raleway"/>
              </a:rPr>
              <a:t>Profile Fragment</a:t>
            </a:r>
            <a:r>
              <a:rPr lang="en" sz="1600">
                <a:latin typeface="Raleway"/>
                <a:ea typeface="Raleway"/>
                <a:cs typeface="Raleway"/>
                <a:sym typeface="Raleway"/>
              </a:rPr>
              <a:t>.</a:t>
            </a:r>
            <a:endParaRPr sz="1600">
              <a:latin typeface="Raleway"/>
              <a:ea typeface="Raleway"/>
              <a:cs typeface="Raleway"/>
              <a:sym typeface="Raleway"/>
            </a:endParaRPr>
          </a:p>
          <a:p>
            <a:pPr indent="0" lvl="0" marL="0" rtl="0" algn="just">
              <a:spcBef>
                <a:spcPts val="0"/>
              </a:spcBef>
              <a:spcAft>
                <a:spcPts val="0"/>
              </a:spcAft>
              <a:buNone/>
            </a:pPr>
            <a:r>
              <a:rPr b="1" lang="en" sz="1600">
                <a:solidFill>
                  <a:srgbClr val="2196F3"/>
                </a:solidFill>
                <a:latin typeface="Raleway"/>
                <a:ea typeface="Raleway"/>
                <a:cs typeface="Raleway"/>
                <a:sym typeface="Raleway"/>
              </a:rPr>
              <a:t>Used Functions: </a:t>
            </a:r>
            <a:r>
              <a:rPr lang="en" sz="1600">
                <a:solidFill>
                  <a:srgbClr val="2196F3"/>
                </a:solidFill>
                <a:latin typeface="Raleway"/>
                <a:ea typeface="Raleway"/>
                <a:cs typeface="Raleway"/>
                <a:sym typeface="Raleway"/>
              </a:rPr>
              <a:t>onClickListener(), </a:t>
            </a:r>
            <a:r>
              <a:rPr lang="en" sz="1600">
                <a:solidFill>
                  <a:srgbClr val="2196F3"/>
                </a:solidFill>
                <a:latin typeface="Raleway"/>
                <a:ea typeface="Raleway"/>
                <a:cs typeface="Raleway"/>
                <a:sym typeface="Raleway"/>
              </a:rPr>
              <a:t>Fragment initialization function set, onCreate(), onCreateView(), onClickListener(), Intent function set, GoogleSignInAccount function set.</a:t>
            </a:r>
            <a:endParaRPr sz="1600">
              <a:solidFill>
                <a:srgbClr val="2196F3"/>
              </a:solidFill>
              <a:latin typeface="Raleway"/>
              <a:ea typeface="Raleway"/>
              <a:cs typeface="Raleway"/>
              <a:sym typeface="Raleway"/>
            </a:endParaRPr>
          </a:p>
        </p:txBody>
      </p:sp>
      <p:sp>
        <p:nvSpPr>
          <p:cNvPr id="295" name="Google Shape;295;p25"/>
          <p:cNvSpPr txBox="1"/>
          <p:nvPr/>
        </p:nvSpPr>
        <p:spPr>
          <a:xfrm>
            <a:off x="862400" y="5113100"/>
            <a:ext cx="6358500" cy="2154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600">
                <a:latin typeface="Raleway"/>
                <a:ea typeface="Raleway"/>
                <a:cs typeface="Raleway"/>
                <a:sym typeface="Raleway"/>
              </a:rPr>
              <a:t>This very </a:t>
            </a:r>
            <a:r>
              <a:rPr lang="en" sz="1600">
                <a:latin typeface="Raleway"/>
                <a:ea typeface="Raleway"/>
                <a:cs typeface="Raleway"/>
                <a:sym typeface="Raleway"/>
              </a:rPr>
              <a:t>crucial</a:t>
            </a:r>
            <a:r>
              <a:rPr lang="en" sz="1600">
                <a:latin typeface="Raleway"/>
                <a:ea typeface="Raleway"/>
                <a:cs typeface="Raleway"/>
                <a:sym typeface="Raleway"/>
              </a:rPr>
              <a:t> class in the software. It is a </a:t>
            </a:r>
            <a:r>
              <a:rPr lang="en" sz="1600">
                <a:latin typeface="Raleway"/>
                <a:ea typeface="Raleway"/>
                <a:cs typeface="Raleway"/>
                <a:sym typeface="Raleway"/>
              </a:rPr>
              <a:t>custom</a:t>
            </a:r>
            <a:r>
              <a:rPr lang="en" sz="1600">
                <a:latin typeface="Raleway"/>
                <a:ea typeface="Raleway"/>
                <a:cs typeface="Raleway"/>
                <a:sym typeface="Raleway"/>
              </a:rPr>
              <a:t> </a:t>
            </a:r>
            <a:r>
              <a:rPr lang="en" sz="1600">
                <a:latin typeface="Raleway"/>
                <a:ea typeface="Raleway"/>
                <a:cs typeface="Raleway"/>
                <a:sym typeface="Raleway"/>
              </a:rPr>
              <a:t>recyclerview</a:t>
            </a:r>
            <a:r>
              <a:rPr lang="en" sz="1600">
                <a:latin typeface="Raleway"/>
                <a:ea typeface="Raleway"/>
                <a:cs typeface="Raleway"/>
                <a:sym typeface="Raleway"/>
              </a:rPr>
              <a:t> adapter. By default in packages there is already a </a:t>
            </a:r>
            <a:r>
              <a:rPr lang="en" sz="1600">
                <a:latin typeface="Raleway"/>
                <a:ea typeface="Raleway"/>
                <a:cs typeface="Raleway"/>
                <a:sym typeface="Raleway"/>
              </a:rPr>
              <a:t>recyclerview</a:t>
            </a:r>
            <a:r>
              <a:rPr lang="en" sz="1600">
                <a:latin typeface="Raleway"/>
                <a:ea typeface="Raleway"/>
                <a:cs typeface="Raleway"/>
                <a:sym typeface="Raleway"/>
              </a:rPr>
              <a:t> adapter but for </a:t>
            </a:r>
            <a:r>
              <a:rPr lang="en" sz="1600">
                <a:latin typeface="Raleway"/>
                <a:ea typeface="Raleway"/>
                <a:cs typeface="Raleway"/>
                <a:sym typeface="Raleway"/>
              </a:rPr>
              <a:t>primitive</a:t>
            </a:r>
            <a:r>
              <a:rPr lang="en" sz="1600">
                <a:latin typeface="Raleway"/>
                <a:ea typeface="Raleway"/>
                <a:cs typeface="Raleway"/>
                <a:sym typeface="Raleway"/>
              </a:rPr>
              <a:t> data types. While we are using a customised data type(Movies.java), we had to override the adapter class and it’s functions. It binds every card with it respective movies instance. </a:t>
            </a:r>
            <a:endParaRPr sz="1600">
              <a:latin typeface="Raleway"/>
              <a:ea typeface="Raleway"/>
              <a:cs typeface="Raleway"/>
              <a:sym typeface="Raleway"/>
            </a:endParaRPr>
          </a:p>
          <a:p>
            <a:pPr indent="0" lvl="0" marL="0" rtl="0" algn="just">
              <a:spcBef>
                <a:spcPts val="0"/>
              </a:spcBef>
              <a:spcAft>
                <a:spcPts val="0"/>
              </a:spcAft>
              <a:buNone/>
            </a:pPr>
            <a:r>
              <a:rPr b="1" lang="en" sz="1600">
                <a:solidFill>
                  <a:srgbClr val="2196F3"/>
                </a:solidFill>
                <a:latin typeface="Raleway"/>
                <a:ea typeface="Raleway"/>
                <a:cs typeface="Raleway"/>
                <a:sym typeface="Raleway"/>
              </a:rPr>
              <a:t>Used Functions:</a:t>
            </a:r>
            <a:r>
              <a:rPr b="1" lang="en" sz="1600">
                <a:solidFill>
                  <a:srgbClr val="2196F3"/>
                </a:solidFill>
                <a:latin typeface="Raleway"/>
                <a:ea typeface="Raleway"/>
                <a:cs typeface="Raleway"/>
                <a:sym typeface="Raleway"/>
              </a:rPr>
              <a:t> </a:t>
            </a:r>
            <a:r>
              <a:rPr lang="en" sz="1600">
                <a:solidFill>
                  <a:srgbClr val="2196F3"/>
                </a:solidFill>
                <a:latin typeface="Raleway"/>
                <a:ea typeface="Raleway"/>
                <a:cs typeface="Raleway"/>
                <a:sym typeface="Raleway"/>
              </a:rPr>
              <a:t>onCreateViewHolder</a:t>
            </a:r>
            <a:r>
              <a:rPr lang="en" sz="1600">
                <a:solidFill>
                  <a:srgbClr val="2196F3"/>
                </a:solidFill>
                <a:latin typeface="Raleway"/>
                <a:ea typeface="Raleway"/>
                <a:cs typeface="Raleway"/>
                <a:sym typeface="Raleway"/>
              </a:rPr>
              <a:t>(), onBindViewHolder(), onClickListener(), viewHolder.class, getItemcount().</a:t>
            </a:r>
            <a:endParaRPr sz="1600">
              <a:solidFill>
                <a:srgbClr val="2196F3"/>
              </a:solidFill>
              <a:latin typeface="Raleway"/>
              <a:ea typeface="Raleway"/>
              <a:cs typeface="Raleway"/>
              <a:sym typeface="Raleway"/>
            </a:endParaRPr>
          </a:p>
        </p:txBody>
      </p:sp>
      <p:sp>
        <p:nvSpPr>
          <p:cNvPr id="296" name="Google Shape;296;p25"/>
          <p:cNvSpPr txBox="1"/>
          <p:nvPr/>
        </p:nvSpPr>
        <p:spPr>
          <a:xfrm>
            <a:off x="880700" y="7419200"/>
            <a:ext cx="6321900" cy="923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600">
                <a:latin typeface="Raleway"/>
                <a:ea typeface="Raleway"/>
                <a:cs typeface="Raleway"/>
                <a:sym typeface="Raleway"/>
              </a:rPr>
              <a:t>It is a java class used to download and fetch from the database </a:t>
            </a:r>
            <a:r>
              <a:rPr lang="en" sz="1600">
                <a:latin typeface="Raleway"/>
                <a:ea typeface="Raleway"/>
                <a:cs typeface="Raleway"/>
                <a:sym typeface="Raleway"/>
              </a:rPr>
              <a:t>needful</a:t>
            </a:r>
            <a:r>
              <a:rPr lang="en" sz="1600">
                <a:latin typeface="Raleway"/>
                <a:ea typeface="Raleway"/>
                <a:cs typeface="Raleway"/>
                <a:sym typeface="Raleway"/>
              </a:rPr>
              <a:t> videos and photos.</a:t>
            </a:r>
            <a:endParaRPr sz="1600">
              <a:latin typeface="Raleway"/>
              <a:ea typeface="Raleway"/>
              <a:cs typeface="Raleway"/>
              <a:sym typeface="Raleway"/>
            </a:endParaRPr>
          </a:p>
          <a:p>
            <a:pPr indent="0" lvl="0" marL="0" rtl="0" algn="just">
              <a:spcBef>
                <a:spcPts val="0"/>
              </a:spcBef>
              <a:spcAft>
                <a:spcPts val="0"/>
              </a:spcAft>
              <a:buNone/>
            </a:pPr>
            <a:r>
              <a:rPr b="1" lang="en" sz="1600">
                <a:solidFill>
                  <a:srgbClr val="2196F3"/>
                </a:solidFill>
                <a:latin typeface="Raleway"/>
                <a:ea typeface="Raleway"/>
                <a:cs typeface="Raleway"/>
                <a:sym typeface="Raleway"/>
              </a:rPr>
              <a:t>Used Functions: </a:t>
            </a:r>
            <a:r>
              <a:rPr lang="en" sz="1600">
                <a:solidFill>
                  <a:srgbClr val="2196F3"/>
                </a:solidFill>
                <a:latin typeface="Raleway"/>
                <a:ea typeface="Raleway"/>
                <a:cs typeface="Raleway"/>
                <a:sym typeface="Raleway"/>
              </a:rPr>
              <a:t>Not Discloseable.</a:t>
            </a:r>
            <a:endParaRPr sz="1600">
              <a:solidFill>
                <a:srgbClr val="2196F3"/>
              </a:solidFill>
              <a:latin typeface="Raleway"/>
              <a:ea typeface="Raleway"/>
              <a:cs typeface="Raleway"/>
              <a:sym typeface="Raleway"/>
            </a:endParaRPr>
          </a:p>
        </p:txBody>
      </p:sp>
      <p:sp>
        <p:nvSpPr>
          <p:cNvPr id="297" name="Google Shape;297;p25"/>
          <p:cNvSpPr txBox="1"/>
          <p:nvPr/>
        </p:nvSpPr>
        <p:spPr>
          <a:xfrm>
            <a:off x="880700" y="8519700"/>
            <a:ext cx="6358500" cy="2154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600">
                <a:latin typeface="Raleway"/>
                <a:ea typeface="Raleway"/>
                <a:cs typeface="Raleway"/>
                <a:sym typeface="Raleway"/>
              </a:rPr>
              <a:t>This activity is </a:t>
            </a:r>
            <a:r>
              <a:rPr lang="en" sz="1600">
                <a:latin typeface="Raleway"/>
                <a:ea typeface="Raleway"/>
                <a:cs typeface="Raleway"/>
                <a:sym typeface="Raleway"/>
              </a:rPr>
              <a:t>responsible</a:t>
            </a:r>
            <a:r>
              <a:rPr lang="en" sz="1600">
                <a:latin typeface="Raleway"/>
                <a:ea typeface="Raleway"/>
                <a:cs typeface="Raleway"/>
                <a:sym typeface="Raleway"/>
              </a:rPr>
              <a:t> for playing a video from the server or secondary storage. It is linked with a VideoView layout. It plays the movie from path or link. The video player is integrated with a seekbar and durations by which user can jump on any </a:t>
            </a:r>
            <a:r>
              <a:rPr lang="en" sz="1600">
                <a:latin typeface="Raleway"/>
                <a:ea typeface="Raleway"/>
                <a:cs typeface="Raleway"/>
                <a:sym typeface="Raleway"/>
              </a:rPr>
              <a:t>timestamp</a:t>
            </a:r>
            <a:r>
              <a:rPr lang="en" sz="1600">
                <a:latin typeface="Raleway"/>
                <a:ea typeface="Raleway"/>
                <a:cs typeface="Raleway"/>
                <a:sym typeface="Raleway"/>
              </a:rPr>
              <a:t>. It also had 10 sec jumping switch and play pause switch.</a:t>
            </a:r>
            <a:endParaRPr sz="1600">
              <a:latin typeface="Raleway"/>
              <a:ea typeface="Raleway"/>
              <a:cs typeface="Raleway"/>
              <a:sym typeface="Raleway"/>
            </a:endParaRPr>
          </a:p>
          <a:p>
            <a:pPr indent="0" lvl="0" marL="0" rtl="0" algn="just">
              <a:spcBef>
                <a:spcPts val="0"/>
              </a:spcBef>
              <a:spcAft>
                <a:spcPts val="0"/>
              </a:spcAft>
              <a:buNone/>
            </a:pPr>
            <a:r>
              <a:rPr b="1" lang="en" sz="1600">
                <a:solidFill>
                  <a:srgbClr val="2196F3"/>
                </a:solidFill>
                <a:latin typeface="Raleway"/>
                <a:ea typeface="Raleway"/>
                <a:cs typeface="Raleway"/>
                <a:sym typeface="Raleway"/>
              </a:rPr>
              <a:t>Used Function: </a:t>
            </a:r>
            <a:r>
              <a:rPr lang="en" sz="1600">
                <a:solidFill>
                  <a:srgbClr val="2196F3"/>
                </a:solidFill>
                <a:latin typeface="Raleway"/>
                <a:ea typeface="Raleway"/>
                <a:cs typeface="Raleway"/>
                <a:sym typeface="Raleway"/>
              </a:rPr>
              <a:t>sethadler(), Handler function set, Runnable function set, timerstring(), initializeseekbar(), onClickListener(), onReadyListener().</a:t>
            </a:r>
            <a:endParaRPr sz="1600">
              <a:solidFill>
                <a:srgbClr val="2196F3"/>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6"/>
          <p:cNvSpPr/>
          <p:nvPr/>
        </p:nvSpPr>
        <p:spPr>
          <a:xfrm>
            <a:off x="580575" y="430150"/>
            <a:ext cx="2304000" cy="12519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Main Activity</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Shows Welcome Page To The User </a:t>
            </a:r>
            <a:endParaRPr>
              <a:solidFill>
                <a:srgbClr val="3D3D3D"/>
              </a:solidFill>
              <a:latin typeface="Raleway"/>
              <a:ea typeface="Raleway"/>
              <a:cs typeface="Raleway"/>
              <a:sym typeface="Raleway"/>
            </a:endParaRPr>
          </a:p>
        </p:txBody>
      </p:sp>
      <p:sp>
        <p:nvSpPr>
          <p:cNvPr id="303" name="Google Shape;303;p26"/>
          <p:cNvSpPr/>
          <p:nvPr/>
        </p:nvSpPr>
        <p:spPr>
          <a:xfrm>
            <a:off x="3990100" y="430150"/>
            <a:ext cx="3205200" cy="12519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Login Activity</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Checks If User Is logged In.</a:t>
            </a:r>
            <a:endParaRPr>
              <a:solidFill>
                <a:srgbClr val="3D3D3D"/>
              </a:solidFill>
              <a:latin typeface="Raleway"/>
              <a:ea typeface="Raleway"/>
              <a:cs typeface="Raleway"/>
              <a:sym typeface="Raleway"/>
            </a:endParaRPr>
          </a:p>
          <a:p>
            <a:pPr indent="-317500" lvl="0" marL="457200" rtl="0" algn="l">
              <a:spcBef>
                <a:spcPts val="0"/>
              </a:spcBef>
              <a:spcAft>
                <a:spcPts val="0"/>
              </a:spcAft>
              <a:buClr>
                <a:srgbClr val="3D3D3D"/>
              </a:buClr>
              <a:buSzPts val="1400"/>
              <a:buFont typeface="Raleway"/>
              <a:buChar char="●"/>
            </a:pPr>
            <a:r>
              <a:rPr lang="en">
                <a:solidFill>
                  <a:srgbClr val="3D3D3D"/>
                </a:solidFill>
                <a:latin typeface="Raleway"/>
                <a:ea typeface="Raleway"/>
                <a:cs typeface="Raleway"/>
                <a:sym typeface="Raleway"/>
              </a:rPr>
              <a:t>Logs User In</a:t>
            </a:r>
            <a:endParaRPr>
              <a:solidFill>
                <a:srgbClr val="3D3D3D"/>
              </a:solidFill>
              <a:latin typeface="Raleway"/>
              <a:ea typeface="Raleway"/>
              <a:cs typeface="Raleway"/>
              <a:sym typeface="Raleway"/>
            </a:endParaRPr>
          </a:p>
          <a:p>
            <a:pPr indent="-317500" lvl="0" marL="457200" rtl="0" algn="l">
              <a:spcBef>
                <a:spcPts val="0"/>
              </a:spcBef>
              <a:spcAft>
                <a:spcPts val="0"/>
              </a:spcAft>
              <a:buClr>
                <a:srgbClr val="3D3D3D"/>
              </a:buClr>
              <a:buSzPts val="1400"/>
              <a:buFont typeface="Raleway"/>
              <a:buChar char="●"/>
            </a:pPr>
            <a:r>
              <a:rPr lang="en">
                <a:solidFill>
                  <a:srgbClr val="3D3D3D"/>
                </a:solidFill>
                <a:latin typeface="Raleway"/>
                <a:ea typeface="Raleway"/>
                <a:cs typeface="Raleway"/>
                <a:sym typeface="Raleway"/>
              </a:rPr>
              <a:t>Create</a:t>
            </a:r>
            <a:r>
              <a:rPr lang="en">
                <a:solidFill>
                  <a:srgbClr val="3D3D3D"/>
                </a:solidFill>
                <a:latin typeface="Raleway"/>
                <a:ea typeface="Raleway"/>
                <a:cs typeface="Raleway"/>
                <a:sym typeface="Raleway"/>
              </a:rPr>
              <a:t> Account</a:t>
            </a:r>
            <a:endParaRPr>
              <a:solidFill>
                <a:srgbClr val="3D3D3D"/>
              </a:solidFill>
              <a:latin typeface="Raleway"/>
              <a:ea typeface="Raleway"/>
              <a:cs typeface="Raleway"/>
              <a:sym typeface="Raleway"/>
            </a:endParaRPr>
          </a:p>
        </p:txBody>
      </p:sp>
      <p:sp>
        <p:nvSpPr>
          <p:cNvPr id="304" name="Google Shape;304;p26"/>
          <p:cNvSpPr/>
          <p:nvPr/>
        </p:nvSpPr>
        <p:spPr>
          <a:xfrm>
            <a:off x="2007975" y="2170550"/>
            <a:ext cx="3475200" cy="14418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Fragment Activity</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Initialize Collection Of Movies </a:t>
            </a:r>
            <a:endParaRPr>
              <a:solidFill>
                <a:srgbClr val="3D3D3D"/>
              </a:solidFill>
              <a:latin typeface="Raleway"/>
              <a:ea typeface="Raleway"/>
              <a:cs typeface="Raleway"/>
              <a:sym typeface="Raleway"/>
            </a:endParaRPr>
          </a:p>
          <a:p>
            <a:pPr indent="-317500" lvl="0" marL="457200" rtl="0" algn="l">
              <a:spcBef>
                <a:spcPts val="0"/>
              </a:spcBef>
              <a:spcAft>
                <a:spcPts val="0"/>
              </a:spcAft>
              <a:buClr>
                <a:srgbClr val="3D3D3D"/>
              </a:buClr>
              <a:buSzPts val="1400"/>
              <a:buFont typeface="Raleway"/>
              <a:buChar char="●"/>
            </a:pPr>
            <a:r>
              <a:rPr lang="en">
                <a:solidFill>
                  <a:srgbClr val="3D3D3D"/>
                </a:solidFill>
                <a:latin typeface="Raleway"/>
                <a:ea typeface="Raleway"/>
                <a:cs typeface="Raleway"/>
                <a:sym typeface="Raleway"/>
              </a:rPr>
              <a:t>Replace Fragments</a:t>
            </a:r>
            <a:endParaRPr>
              <a:solidFill>
                <a:srgbClr val="3D3D3D"/>
              </a:solidFill>
              <a:latin typeface="Raleway"/>
              <a:ea typeface="Raleway"/>
              <a:cs typeface="Raleway"/>
              <a:sym typeface="Raleway"/>
            </a:endParaRPr>
          </a:p>
          <a:p>
            <a:pPr indent="-317500" lvl="0" marL="457200" rtl="0" algn="l">
              <a:spcBef>
                <a:spcPts val="0"/>
              </a:spcBef>
              <a:spcAft>
                <a:spcPts val="0"/>
              </a:spcAft>
              <a:buClr>
                <a:srgbClr val="3D3D3D"/>
              </a:buClr>
              <a:buSzPts val="1400"/>
              <a:buFont typeface="Raleway"/>
              <a:buChar char="●"/>
            </a:pPr>
            <a:r>
              <a:rPr lang="en">
                <a:solidFill>
                  <a:srgbClr val="3D3D3D"/>
                </a:solidFill>
                <a:latin typeface="Raleway"/>
                <a:ea typeface="Raleway"/>
                <a:cs typeface="Raleway"/>
                <a:sym typeface="Raleway"/>
              </a:rPr>
              <a:t>Passes Collection Of Movies</a:t>
            </a:r>
            <a:endParaRPr>
              <a:latin typeface="Raleway"/>
              <a:ea typeface="Raleway"/>
              <a:cs typeface="Raleway"/>
              <a:sym typeface="Raleway"/>
            </a:endParaRPr>
          </a:p>
        </p:txBody>
      </p:sp>
      <p:sp>
        <p:nvSpPr>
          <p:cNvPr id="305" name="Google Shape;305;p26"/>
          <p:cNvSpPr/>
          <p:nvPr/>
        </p:nvSpPr>
        <p:spPr>
          <a:xfrm>
            <a:off x="772300" y="4185625"/>
            <a:ext cx="4004700" cy="11478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Movie List Adapter / Search List Adapter</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Binds Movie Object With </a:t>
            </a:r>
            <a:r>
              <a:rPr lang="en">
                <a:solidFill>
                  <a:srgbClr val="3D3D3D"/>
                </a:solidFill>
                <a:latin typeface="Raleway"/>
                <a:ea typeface="Raleway"/>
                <a:cs typeface="Raleway"/>
                <a:sym typeface="Raleway"/>
              </a:rPr>
              <a:t>Recyclerview</a:t>
            </a:r>
            <a:endParaRPr>
              <a:solidFill>
                <a:srgbClr val="3D3D3D"/>
              </a:solidFill>
              <a:latin typeface="Raleway"/>
              <a:ea typeface="Raleway"/>
              <a:cs typeface="Raleway"/>
              <a:sym typeface="Raleway"/>
            </a:endParaRPr>
          </a:p>
        </p:txBody>
      </p:sp>
      <p:sp>
        <p:nvSpPr>
          <p:cNvPr id="306" name="Google Shape;306;p26"/>
          <p:cNvSpPr/>
          <p:nvPr/>
        </p:nvSpPr>
        <p:spPr>
          <a:xfrm>
            <a:off x="3772275" y="9239175"/>
            <a:ext cx="2071200" cy="10041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Video Player</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Plays Movie For The User</a:t>
            </a:r>
            <a:endParaRPr>
              <a:solidFill>
                <a:srgbClr val="3D3D3D"/>
              </a:solidFill>
              <a:latin typeface="Raleway"/>
              <a:ea typeface="Raleway"/>
              <a:cs typeface="Raleway"/>
              <a:sym typeface="Raleway"/>
            </a:endParaRPr>
          </a:p>
        </p:txBody>
      </p:sp>
      <p:sp>
        <p:nvSpPr>
          <p:cNvPr id="307" name="Google Shape;307;p26"/>
          <p:cNvSpPr/>
          <p:nvPr/>
        </p:nvSpPr>
        <p:spPr>
          <a:xfrm>
            <a:off x="580575" y="6014450"/>
            <a:ext cx="1955100" cy="10998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Movie Feed</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Represents Movie List</a:t>
            </a:r>
            <a:endParaRPr>
              <a:solidFill>
                <a:srgbClr val="3D3D3D"/>
              </a:solidFill>
              <a:latin typeface="Raleway"/>
              <a:ea typeface="Raleway"/>
              <a:cs typeface="Raleway"/>
              <a:sym typeface="Raleway"/>
            </a:endParaRPr>
          </a:p>
        </p:txBody>
      </p:sp>
      <p:sp>
        <p:nvSpPr>
          <p:cNvPr id="308" name="Google Shape;308;p26"/>
          <p:cNvSpPr/>
          <p:nvPr/>
        </p:nvSpPr>
        <p:spPr>
          <a:xfrm>
            <a:off x="522525" y="9239175"/>
            <a:ext cx="2071200" cy="10041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Video Downloader</a:t>
            </a:r>
            <a:endParaRPr b="1">
              <a:solidFill>
                <a:srgbClr val="2196F3"/>
              </a:solidFill>
              <a:latin typeface="Raleway"/>
              <a:ea typeface="Raleway"/>
              <a:cs typeface="Raleway"/>
              <a:sym typeface="Raleway"/>
            </a:endParaRPr>
          </a:p>
          <a:p>
            <a:pPr indent="-317500" lvl="0" marL="457200" rtl="0" algn="l">
              <a:spcBef>
                <a:spcPts val="0"/>
              </a:spcBef>
              <a:spcAft>
                <a:spcPts val="0"/>
              </a:spcAft>
              <a:buClr>
                <a:srgbClr val="3D3D3D"/>
              </a:buClr>
              <a:buSzPts val="1400"/>
              <a:buFont typeface="Raleway"/>
              <a:buChar char="●"/>
            </a:pPr>
            <a:r>
              <a:rPr lang="en">
                <a:solidFill>
                  <a:srgbClr val="3D3D3D"/>
                </a:solidFill>
                <a:latin typeface="Raleway"/>
                <a:ea typeface="Raleway"/>
                <a:cs typeface="Raleway"/>
                <a:sym typeface="Raleway"/>
              </a:rPr>
              <a:t>Downloads Movies</a:t>
            </a:r>
            <a:endParaRPr>
              <a:solidFill>
                <a:srgbClr val="3D3D3D"/>
              </a:solidFill>
              <a:latin typeface="Raleway"/>
              <a:ea typeface="Raleway"/>
              <a:cs typeface="Raleway"/>
              <a:sym typeface="Raleway"/>
            </a:endParaRPr>
          </a:p>
        </p:txBody>
      </p:sp>
      <p:sp>
        <p:nvSpPr>
          <p:cNvPr id="309" name="Google Shape;309;p26"/>
          <p:cNvSpPr/>
          <p:nvPr/>
        </p:nvSpPr>
        <p:spPr>
          <a:xfrm>
            <a:off x="5170575" y="4185625"/>
            <a:ext cx="1955100" cy="11478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Profile Activity</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Represents The User</a:t>
            </a:r>
            <a:endParaRPr>
              <a:solidFill>
                <a:srgbClr val="3D3D3D"/>
              </a:solidFill>
              <a:latin typeface="Raleway"/>
              <a:ea typeface="Raleway"/>
              <a:cs typeface="Raleway"/>
              <a:sym typeface="Raleway"/>
            </a:endParaRPr>
          </a:p>
        </p:txBody>
      </p:sp>
      <p:sp>
        <p:nvSpPr>
          <p:cNvPr id="310" name="Google Shape;310;p26"/>
          <p:cNvSpPr/>
          <p:nvPr/>
        </p:nvSpPr>
        <p:spPr>
          <a:xfrm>
            <a:off x="2660163" y="5993100"/>
            <a:ext cx="2402700" cy="10998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Library Feed</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Represents Shortlisted Movies</a:t>
            </a:r>
            <a:endParaRPr>
              <a:solidFill>
                <a:srgbClr val="3D3D3D"/>
              </a:solidFill>
              <a:latin typeface="Raleway"/>
              <a:ea typeface="Raleway"/>
              <a:cs typeface="Raleway"/>
              <a:sym typeface="Raleway"/>
            </a:endParaRPr>
          </a:p>
        </p:txBody>
      </p:sp>
      <p:cxnSp>
        <p:nvCxnSpPr>
          <p:cNvPr id="311" name="Google Shape;311;p26"/>
          <p:cNvCxnSpPr>
            <a:stCxn id="302" idx="3"/>
            <a:endCxn id="303" idx="1"/>
          </p:cNvCxnSpPr>
          <p:nvPr/>
        </p:nvCxnSpPr>
        <p:spPr>
          <a:xfrm>
            <a:off x="2884575" y="1056100"/>
            <a:ext cx="1105500" cy="0"/>
          </a:xfrm>
          <a:prstGeom prst="straightConnector1">
            <a:avLst/>
          </a:prstGeom>
          <a:noFill/>
          <a:ln cap="flat" cmpd="sng" w="28575">
            <a:solidFill>
              <a:srgbClr val="2196F3"/>
            </a:solidFill>
            <a:prstDash val="solid"/>
            <a:round/>
            <a:headEnd len="med" w="med" type="none"/>
            <a:tailEnd len="med" w="med" type="triangle"/>
          </a:ln>
        </p:spPr>
      </p:cxnSp>
      <p:cxnSp>
        <p:nvCxnSpPr>
          <p:cNvPr id="312" name="Google Shape;312;p26"/>
          <p:cNvCxnSpPr>
            <a:stCxn id="303" idx="2"/>
            <a:endCxn id="304" idx="0"/>
          </p:cNvCxnSpPr>
          <p:nvPr/>
        </p:nvCxnSpPr>
        <p:spPr>
          <a:xfrm rot="5400000">
            <a:off x="4424950" y="1002700"/>
            <a:ext cx="488400" cy="1847100"/>
          </a:xfrm>
          <a:prstGeom prst="bentConnector3">
            <a:avLst>
              <a:gd fmla="val 33190" name="adj1"/>
            </a:avLst>
          </a:prstGeom>
          <a:noFill/>
          <a:ln cap="flat" cmpd="sng" w="28575">
            <a:solidFill>
              <a:srgbClr val="2196F3"/>
            </a:solidFill>
            <a:prstDash val="solid"/>
            <a:round/>
            <a:headEnd len="med" w="med" type="none"/>
            <a:tailEnd len="med" w="med" type="triangle"/>
          </a:ln>
        </p:spPr>
      </p:cxnSp>
      <p:cxnSp>
        <p:nvCxnSpPr>
          <p:cNvPr id="313" name="Google Shape;313;p26"/>
          <p:cNvCxnSpPr>
            <a:stCxn id="304" idx="2"/>
            <a:endCxn id="305" idx="0"/>
          </p:cNvCxnSpPr>
          <p:nvPr/>
        </p:nvCxnSpPr>
        <p:spPr>
          <a:xfrm rot="5400000">
            <a:off x="2973525" y="3413600"/>
            <a:ext cx="573300" cy="970800"/>
          </a:xfrm>
          <a:prstGeom prst="bentConnector3">
            <a:avLst>
              <a:gd fmla="val 49998" name="adj1"/>
            </a:avLst>
          </a:prstGeom>
          <a:noFill/>
          <a:ln cap="flat" cmpd="sng" w="28575">
            <a:solidFill>
              <a:srgbClr val="2196F3"/>
            </a:solidFill>
            <a:prstDash val="solid"/>
            <a:round/>
            <a:headEnd len="med" w="med" type="none"/>
            <a:tailEnd len="med" w="med" type="triangle"/>
          </a:ln>
        </p:spPr>
      </p:cxnSp>
      <p:cxnSp>
        <p:nvCxnSpPr>
          <p:cNvPr id="314" name="Google Shape;314;p26"/>
          <p:cNvCxnSpPr>
            <a:stCxn id="304" idx="2"/>
            <a:endCxn id="309" idx="0"/>
          </p:cNvCxnSpPr>
          <p:nvPr/>
        </p:nvCxnSpPr>
        <p:spPr>
          <a:xfrm flipH="1" rot="-5400000">
            <a:off x="4660275" y="2697650"/>
            <a:ext cx="573300" cy="2402700"/>
          </a:xfrm>
          <a:prstGeom prst="bentConnector3">
            <a:avLst>
              <a:gd fmla="val 49998" name="adj1"/>
            </a:avLst>
          </a:prstGeom>
          <a:noFill/>
          <a:ln cap="flat" cmpd="sng" w="28575">
            <a:solidFill>
              <a:srgbClr val="2196F3"/>
            </a:solidFill>
            <a:prstDash val="solid"/>
            <a:round/>
            <a:headEnd len="med" w="med" type="none"/>
            <a:tailEnd len="med" w="med" type="triangle"/>
          </a:ln>
        </p:spPr>
      </p:cxnSp>
      <p:sp>
        <p:nvSpPr>
          <p:cNvPr id="315" name="Google Shape;315;p26"/>
          <p:cNvSpPr/>
          <p:nvPr/>
        </p:nvSpPr>
        <p:spPr>
          <a:xfrm>
            <a:off x="522525" y="7535150"/>
            <a:ext cx="2071200" cy="12519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Movie Description</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Shows Details About The Movie</a:t>
            </a:r>
            <a:endParaRPr>
              <a:solidFill>
                <a:srgbClr val="3D3D3D"/>
              </a:solidFill>
              <a:latin typeface="Raleway"/>
              <a:ea typeface="Raleway"/>
              <a:cs typeface="Raleway"/>
              <a:sym typeface="Raleway"/>
            </a:endParaRPr>
          </a:p>
        </p:txBody>
      </p:sp>
      <p:cxnSp>
        <p:nvCxnSpPr>
          <p:cNvPr id="316" name="Google Shape;316;p26"/>
          <p:cNvCxnSpPr>
            <a:stCxn id="307" idx="2"/>
            <a:endCxn id="315" idx="0"/>
          </p:cNvCxnSpPr>
          <p:nvPr/>
        </p:nvCxnSpPr>
        <p:spPr>
          <a:xfrm flipH="1" rot="-5400000">
            <a:off x="1347975" y="7324400"/>
            <a:ext cx="420900" cy="600"/>
          </a:xfrm>
          <a:prstGeom prst="bentConnector3">
            <a:avLst>
              <a:gd fmla="val 50000" name="adj1"/>
            </a:avLst>
          </a:prstGeom>
          <a:noFill/>
          <a:ln cap="flat" cmpd="sng" w="28575">
            <a:solidFill>
              <a:srgbClr val="2196F3"/>
            </a:solidFill>
            <a:prstDash val="solid"/>
            <a:round/>
            <a:headEnd len="med" w="med" type="none"/>
            <a:tailEnd len="med" w="med" type="triangle"/>
          </a:ln>
        </p:spPr>
      </p:cxnSp>
      <p:cxnSp>
        <p:nvCxnSpPr>
          <p:cNvPr id="317" name="Google Shape;317;p26"/>
          <p:cNvCxnSpPr>
            <a:stCxn id="315" idx="2"/>
            <a:endCxn id="308" idx="0"/>
          </p:cNvCxnSpPr>
          <p:nvPr/>
        </p:nvCxnSpPr>
        <p:spPr>
          <a:xfrm flipH="1" rot="-5400000">
            <a:off x="1332375" y="9012800"/>
            <a:ext cx="452100" cy="600"/>
          </a:xfrm>
          <a:prstGeom prst="bentConnector3">
            <a:avLst>
              <a:gd fmla="val 50003" name="adj1"/>
            </a:avLst>
          </a:prstGeom>
          <a:noFill/>
          <a:ln cap="flat" cmpd="sng" w="28575">
            <a:solidFill>
              <a:srgbClr val="2196F3"/>
            </a:solidFill>
            <a:prstDash val="solid"/>
            <a:round/>
            <a:headEnd len="med" w="med" type="none"/>
            <a:tailEnd len="med" w="med" type="triangle"/>
          </a:ln>
        </p:spPr>
      </p:cxnSp>
      <p:cxnSp>
        <p:nvCxnSpPr>
          <p:cNvPr id="318" name="Google Shape;318;p26"/>
          <p:cNvCxnSpPr>
            <a:stCxn id="305" idx="2"/>
            <a:endCxn id="307" idx="0"/>
          </p:cNvCxnSpPr>
          <p:nvPr/>
        </p:nvCxnSpPr>
        <p:spPr>
          <a:xfrm rot="5400000">
            <a:off x="1825900" y="5065675"/>
            <a:ext cx="681000" cy="1216500"/>
          </a:xfrm>
          <a:prstGeom prst="bentConnector3">
            <a:avLst>
              <a:gd fmla="val 50002" name="adj1"/>
            </a:avLst>
          </a:prstGeom>
          <a:noFill/>
          <a:ln cap="flat" cmpd="sng" w="28575">
            <a:solidFill>
              <a:srgbClr val="2196F3"/>
            </a:solidFill>
            <a:prstDash val="solid"/>
            <a:round/>
            <a:headEnd len="med" w="med" type="none"/>
            <a:tailEnd len="med" w="med" type="triangle"/>
          </a:ln>
        </p:spPr>
      </p:cxnSp>
      <p:cxnSp>
        <p:nvCxnSpPr>
          <p:cNvPr id="319" name="Google Shape;319;p26"/>
          <p:cNvCxnSpPr>
            <a:stCxn id="305" idx="2"/>
            <a:endCxn id="310" idx="0"/>
          </p:cNvCxnSpPr>
          <p:nvPr/>
        </p:nvCxnSpPr>
        <p:spPr>
          <a:xfrm flipH="1" rot="-5400000">
            <a:off x="2988250" y="5119825"/>
            <a:ext cx="659700" cy="1086900"/>
          </a:xfrm>
          <a:prstGeom prst="bentConnector3">
            <a:avLst>
              <a:gd fmla="val 49998" name="adj1"/>
            </a:avLst>
          </a:prstGeom>
          <a:noFill/>
          <a:ln cap="flat" cmpd="sng" w="28575">
            <a:solidFill>
              <a:srgbClr val="2196F3"/>
            </a:solidFill>
            <a:prstDash val="solid"/>
            <a:round/>
            <a:headEnd len="med" w="med" type="none"/>
            <a:tailEnd len="med" w="med" type="triangle"/>
          </a:ln>
        </p:spPr>
      </p:cxnSp>
      <p:sp>
        <p:nvSpPr>
          <p:cNvPr id="320" name="Google Shape;320;p26"/>
          <p:cNvSpPr/>
          <p:nvPr/>
        </p:nvSpPr>
        <p:spPr>
          <a:xfrm>
            <a:off x="5200300" y="6014450"/>
            <a:ext cx="1847100" cy="10998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To Watch</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Collect Movies To Watch Later</a:t>
            </a:r>
            <a:endParaRPr>
              <a:solidFill>
                <a:srgbClr val="3D3D3D"/>
              </a:solidFill>
              <a:latin typeface="Raleway"/>
              <a:ea typeface="Raleway"/>
              <a:cs typeface="Raleway"/>
              <a:sym typeface="Raleway"/>
            </a:endParaRPr>
          </a:p>
        </p:txBody>
      </p:sp>
      <p:sp>
        <p:nvSpPr>
          <p:cNvPr id="321" name="Google Shape;321;p26"/>
          <p:cNvSpPr/>
          <p:nvPr/>
        </p:nvSpPr>
        <p:spPr>
          <a:xfrm>
            <a:off x="5062875" y="7592138"/>
            <a:ext cx="2071200" cy="11478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Favourites</a:t>
            </a:r>
            <a:endParaRPr b="1">
              <a:solidFill>
                <a:srgbClr val="2196F3"/>
              </a:solidFill>
              <a:latin typeface="Raleway"/>
              <a:ea typeface="Raleway"/>
              <a:cs typeface="Raleway"/>
              <a:sym typeface="Raleway"/>
            </a:endParaRPr>
          </a:p>
          <a:p>
            <a:pPr indent="-317500" lvl="0" marL="457200" rtl="0" algn="ctr">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Collect Movies Marked As Favourite</a:t>
            </a:r>
            <a:endParaRPr>
              <a:solidFill>
                <a:srgbClr val="3D3D3D"/>
              </a:solidFill>
              <a:latin typeface="Raleway"/>
              <a:ea typeface="Raleway"/>
              <a:cs typeface="Raleway"/>
              <a:sym typeface="Raleway"/>
            </a:endParaRPr>
          </a:p>
        </p:txBody>
      </p:sp>
      <p:sp>
        <p:nvSpPr>
          <p:cNvPr id="322" name="Google Shape;322;p26"/>
          <p:cNvSpPr/>
          <p:nvPr/>
        </p:nvSpPr>
        <p:spPr>
          <a:xfrm>
            <a:off x="2931525" y="7592127"/>
            <a:ext cx="2004300" cy="11478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Downloads</a:t>
            </a:r>
            <a:endParaRPr b="1">
              <a:solidFill>
                <a:srgbClr val="2196F3"/>
              </a:solidFill>
              <a:latin typeface="Raleway"/>
              <a:ea typeface="Raleway"/>
              <a:cs typeface="Raleway"/>
              <a:sym typeface="Raleway"/>
            </a:endParaRPr>
          </a:p>
          <a:p>
            <a:pPr indent="-317500" lvl="0" marL="457200" rtl="0" algn="l">
              <a:spcBef>
                <a:spcPts val="1000"/>
              </a:spcBef>
              <a:spcAft>
                <a:spcPts val="0"/>
              </a:spcAft>
              <a:buClr>
                <a:srgbClr val="3D3D3D"/>
              </a:buClr>
              <a:buSzPts val="1400"/>
              <a:buFont typeface="Raleway"/>
              <a:buChar char="●"/>
            </a:pPr>
            <a:r>
              <a:rPr lang="en">
                <a:solidFill>
                  <a:srgbClr val="3D3D3D"/>
                </a:solidFill>
                <a:latin typeface="Raleway"/>
                <a:ea typeface="Raleway"/>
                <a:cs typeface="Raleway"/>
                <a:sym typeface="Raleway"/>
              </a:rPr>
              <a:t>Collect Downloaded Movies</a:t>
            </a:r>
            <a:endParaRPr>
              <a:solidFill>
                <a:srgbClr val="3D3D3D"/>
              </a:solidFill>
              <a:latin typeface="Raleway"/>
              <a:ea typeface="Raleway"/>
              <a:cs typeface="Raleway"/>
              <a:sym typeface="Raleway"/>
            </a:endParaRPr>
          </a:p>
        </p:txBody>
      </p:sp>
      <p:cxnSp>
        <p:nvCxnSpPr>
          <p:cNvPr id="323" name="Google Shape;323;p26"/>
          <p:cNvCxnSpPr>
            <a:stCxn id="310" idx="2"/>
            <a:endCxn id="320" idx="0"/>
          </p:cNvCxnSpPr>
          <p:nvPr/>
        </p:nvCxnSpPr>
        <p:spPr>
          <a:xfrm rot="-5400000">
            <a:off x="4453413" y="5422500"/>
            <a:ext cx="1078500" cy="2262300"/>
          </a:xfrm>
          <a:prstGeom prst="bentConnector5">
            <a:avLst>
              <a:gd fmla="val -22079" name="adj1"/>
              <a:gd fmla="val 56141" name="adj2"/>
              <a:gd fmla="val 122075" name="adj3"/>
            </a:avLst>
          </a:prstGeom>
          <a:noFill/>
          <a:ln cap="flat" cmpd="sng" w="28575">
            <a:solidFill>
              <a:srgbClr val="2196F3"/>
            </a:solidFill>
            <a:prstDash val="solid"/>
            <a:round/>
            <a:headEnd len="med" w="med" type="none"/>
            <a:tailEnd len="med" w="med" type="triangle"/>
          </a:ln>
        </p:spPr>
      </p:cxnSp>
      <p:cxnSp>
        <p:nvCxnSpPr>
          <p:cNvPr id="324" name="Google Shape;324;p26"/>
          <p:cNvCxnSpPr>
            <a:stCxn id="310" idx="2"/>
            <a:endCxn id="321" idx="0"/>
          </p:cNvCxnSpPr>
          <p:nvPr/>
        </p:nvCxnSpPr>
        <p:spPr>
          <a:xfrm flipH="1" rot="-5400000">
            <a:off x="4730463" y="6223950"/>
            <a:ext cx="499200" cy="2237100"/>
          </a:xfrm>
          <a:prstGeom prst="bentConnector3">
            <a:avLst>
              <a:gd fmla="val 50004" name="adj1"/>
            </a:avLst>
          </a:prstGeom>
          <a:noFill/>
          <a:ln cap="flat" cmpd="sng" w="28575">
            <a:solidFill>
              <a:srgbClr val="2196F3"/>
            </a:solidFill>
            <a:prstDash val="solid"/>
            <a:round/>
            <a:headEnd len="med" w="med" type="none"/>
            <a:tailEnd len="med" w="med" type="triangle"/>
          </a:ln>
        </p:spPr>
      </p:cxnSp>
      <p:cxnSp>
        <p:nvCxnSpPr>
          <p:cNvPr id="325" name="Google Shape;325;p26"/>
          <p:cNvCxnSpPr>
            <a:stCxn id="310" idx="2"/>
            <a:endCxn id="322" idx="0"/>
          </p:cNvCxnSpPr>
          <p:nvPr/>
        </p:nvCxnSpPr>
        <p:spPr>
          <a:xfrm flipH="1" rot="-5400000">
            <a:off x="3648063" y="7306350"/>
            <a:ext cx="499200" cy="72300"/>
          </a:xfrm>
          <a:prstGeom prst="bentConnector3">
            <a:avLst>
              <a:gd fmla="val 50003" name="adj1"/>
            </a:avLst>
          </a:prstGeom>
          <a:noFill/>
          <a:ln cap="flat" cmpd="sng" w="28575">
            <a:solidFill>
              <a:srgbClr val="2196F3"/>
            </a:solidFill>
            <a:prstDash val="solid"/>
            <a:round/>
            <a:headEnd len="med" w="med" type="none"/>
            <a:tailEnd len="med" w="med" type="triangle"/>
          </a:ln>
        </p:spPr>
      </p:cxnSp>
      <p:cxnSp>
        <p:nvCxnSpPr>
          <p:cNvPr id="326" name="Google Shape;326;p26"/>
          <p:cNvCxnSpPr>
            <a:stCxn id="315" idx="3"/>
            <a:endCxn id="306" idx="1"/>
          </p:cNvCxnSpPr>
          <p:nvPr/>
        </p:nvCxnSpPr>
        <p:spPr>
          <a:xfrm>
            <a:off x="2593725" y="8161100"/>
            <a:ext cx="1178700" cy="1580100"/>
          </a:xfrm>
          <a:prstGeom prst="bentConnector3">
            <a:avLst>
              <a:gd fmla="val 19102" name="adj1"/>
            </a:avLst>
          </a:prstGeom>
          <a:noFill/>
          <a:ln cap="flat" cmpd="sng" w="28575">
            <a:solidFill>
              <a:srgbClr val="2196F3"/>
            </a:solidFill>
            <a:prstDash val="solid"/>
            <a:round/>
            <a:headEnd len="med" w="med" type="none"/>
            <a:tailEnd len="med" w="med" type="triangle"/>
          </a:ln>
        </p:spPr>
      </p:cxnSp>
      <p:cxnSp>
        <p:nvCxnSpPr>
          <p:cNvPr id="327" name="Google Shape;327;p26"/>
          <p:cNvCxnSpPr>
            <a:stCxn id="322" idx="2"/>
            <a:endCxn id="306" idx="0"/>
          </p:cNvCxnSpPr>
          <p:nvPr/>
        </p:nvCxnSpPr>
        <p:spPr>
          <a:xfrm flipH="1" rot="-5400000">
            <a:off x="4121175" y="8552427"/>
            <a:ext cx="499200" cy="874200"/>
          </a:xfrm>
          <a:prstGeom prst="bentConnector3">
            <a:avLst>
              <a:gd fmla="val 50005" name="adj1"/>
            </a:avLst>
          </a:prstGeom>
          <a:noFill/>
          <a:ln cap="flat" cmpd="sng" w="28575">
            <a:solidFill>
              <a:srgbClr val="2196F3"/>
            </a:solidFill>
            <a:prstDash val="solid"/>
            <a:round/>
            <a:headEnd len="med" w="med" type="none"/>
            <a:tailEnd len="med" w="med" type="triangle"/>
          </a:ln>
        </p:spPr>
      </p:cxnSp>
      <p:cxnSp>
        <p:nvCxnSpPr>
          <p:cNvPr id="328" name="Google Shape;328;p26"/>
          <p:cNvCxnSpPr>
            <a:stCxn id="320" idx="3"/>
            <a:endCxn id="306" idx="3"/>
          </p:cNvCxnSpPr>
          <p:nvPr/>
        </p:nvCxnSpPr>
        <p:spPr>
          <a:xfrm flipH="1">
            <a:off x="5843500" y="6564350"/>
            <a:ext cx="1203900" cy="3177000"/>
          </a:xfrm>
          <a:prstGeom prst="bentConnector3">
            <a:avLst>
              <a:gd fmla="val -19779" name="adj1"/>
            </a:avLst>
          </a:prstGeom>
          <a:noFill/>
          <a:ln cap="flat" cmpd="sng" w="28575">
            <a:solidFill>
              <a:srgbClr val="2196F3"/>
            </a:solidFill>
            <a:prstDash val="solid"/>
            <a:round/>
            <a:headEnd len="med" w="med" type="none"/>
            <a:tailEnd len="med" w="med" type="triangle"/>
          </a:ln>
        </p:spPr>
      </p:cxnSp>
      <p:cxnSp>
        <p:nvCxnSpPr>
          <p:cNvPr id="329" name="Google Shape;329;p26"/>
          <p:cNvCxnSpPr>
            <a:stCxn id="321" idx="2"/>
            <a:endCxn id="306" idx="3"/>
          </p:cNvCxnSpPr>
          <p:nvPr/>
        </p:nvCxnSpPr>
        <p:spPr>
          <a:xfrm rot="5400000">
            <a:off x="5470275" y="9113138"/>
            <a:ext cx="1001400" cy="255000"/>
          </a:xfrm>
          <a:prstGeom prst="bentConnector2">
            <a:avLst/>
          </a:prstGeom>
          <a:noFill/>
          <a:ln cap="flat" cmpd="sng" w="28575">
            <a:solidFill>
              <a:srgbClr val="2196F3"/>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7"/>
          <p:cNvSpPr/>
          <p:nvPr/>
        </p:nvSpPr>
        <p:spPr>
          <a:xfrm>
            <a:off x="5294175" y="8748663"/>
            <a:ext cx="1853700" cy="4008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txBox="1"/>
          <p:nvPr>
            <p:ph type="title"/>
          </p:nvPr>
        </p:nvSpPr>
        <p:spPr>
          <a:xfrm>
            <a:off x="333900" y="315500"/>
            <a:ext cx="7044600" cy="1200000"/>
          </a:xfrm>
          <a:prstGeom prst="rect">
            <a:avLst/>
          </a:prstGeom>
          <a:solidFill>
            <a:srgbClr val="1D6BF7"/>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Database </a:t>
            </a:r>
            <a:r>
              <a:rPr b="1" lang="en" sz="3600">
                <a:solidFill>
                  <a:schemeClr val="lt1"/>
                </a:solidFill>
                <a:latin typeface="Raleway"/>
                <a:ea typeface="Raleway"/>
                <a:cs typeface="Raleway"/>
                <a:sym typeface="Raleway"/>
              </a:rPr>
              <a:t>Description</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Google Firebase</a:t>
            </a:r>
            <a:endParaRPr sz="2000">
              <a:solidFill>
                <a:schemeClr val="lt1"/>
              </a:solidFill>
              <a:latin typeface="Raleway"/>
              <a:ea typeface="Raleway"/>
              <a:cs typeface="Raleway"/>
              <a:sym typeface="Raleway"/>
            </a:endParaRPr>
          </a:p>
        </p:txBody>
      </p:sp>
      <p:cxnSp>
        <p:nvCxnSpPr>
          <p:cNvPr id="336" name="Google Shape;336;p27"/>
          <p:cNvCxnSpPr>
            <a:stCxn id="337" idx="3"/>
            <a:endCxn id="338" idx="2"/>
          </p:cNvCxnSpPr>
          <p:nvPr/>
        </p:nvCxnSpPr>
        <p:spPr>
          <a:xfrm flipH="1" rot="10800000">
            <a:off x="3447432" y="2967826"/>
            <a:ext cx="714600" cy="279900"/>
          </a:xfrm>
          <a:prstGeom prst="bentConnector3">
            <a:avLst>
              <a:gd fmla="val 49992" name="adj1"/>
            </a:avLst>
          </a:prstGeom>
          <a:noFill/>
          <a:ln cap="flat" cmpd="sng" w="38100">
            <a:solidFill>
              <a:srgbClr val="2196F3"/>
            </a:solidFill>
            <a:prstDash val="solid"/>
            <a:round/>
            <a:headEnd len="sm" w="sm" type="none"/>
            <a:tailEnd len="sm" w="sm" type="none"/>
          </a:ln>
        </p:spPr>
      </p:cxnSp>
      <p:cxnSp>
        <p:nvCxnSpPr>
          <p:cNvPr id="339" name="Google Shape;339;p27"/>
          <p:cNvCxnSpPr>
            <a:stCxn id="337" idx="3"/>
            <a:endCxn id="340" idx="2"/>
          </p:cNvCxnSpPr>
          <p:nvPr/>
        </p:nvCxnSpPr>
        <p:spPr>
          <a:xfrm flipH="1" rot="10800000">
            <a:off x="3447432" y="2449726"/>
            <a:ext cx="704700" cy="798000"/>
          </a:xfrm>
          <a:prstGeom prst="bentConnector3">
            <a:avLst>
              <a:gd fmla="val 49999" name="adj1"/>
            </a:avLst>
          </a:prstGeom>
          <a:noFill/>
          <a:ln cap="flat" cmpd="sng" w="38100">
            <a:solidFill>
              <a:srgbClr val="2196F3"/>
            </a:solidFill>
            <a:prstDash val="solid"/>
            <a:round/>
            <a:headEnd len="sm" w="sm" type="none"/>
            <a:tailEnd len="sm" w="sm" type="none"/>
          </a:ln>
        </p:spPr>
      </p:cxnSp>
      <p:cxnSp>
        <p:nvCxnSpPr>
          <p:cNvPr id="341" name="Google Shape;341;p27"/>
          <p:cNvCxnSpPr>
            <a:stCxn id="342" idx="3"/>
            <a:endCxn id="343" idx="2"/>
          </p:cNvCxnSpPr>
          <p:nvPr/>
        </p:nvCxnSpPr>
        <p:spPr>
          <a:xfrm flipH="1" rot="10800000">
            <a:off x="4819966" y="1901725"/>
            <a:ext cx="624900" cy="548100"/>
          </a:xfrm>
          <a:prstGeom prst="bentConnector3">
            <a:avLst>
              <a:gd fmla="val 50001" name="adj1"/>
            </a:avLst>
          </a:prstGeom>
          <a:noFill/>
          <a:ln cap="flat" cmpd="sng" w="38100">
            <a:solidFill>
              <a:srgbClr val="2196F3"/>
            </a:solidFill>
            <a:prstDash val="solid"/>
            <a:round/>
            <a:headEnd len="sm" w="sm" type="none"/>
            <a:tailEnd len="sm" w="sm" type="none"/>
          </a:ln>
        </p:spPr>
      </p:cxnSp>
      <p:cxnSp>
        <p:nvCxnSpPr>
          <p:cNvPr id="344" name="Google Shape;344;p27"/>
          <p:cNvCxnSpPr>
            <a:stCxn id="342" idx="3"/>
            <a:endCxn id="345" idx="2"/>
          </p:cNvCxnSpPr>
          <p:nvPr/>
        </p:nvCxnSpPr>
        <p:spPr>
          <a:xfrm flipH="1" rot="10800000">
            <a:off x="4819966" y="2419825"/>
            <a:ext cx="628500" cy="30000"/>
          </a:xfrm>
          <a:prstGeom prst="bentConnector3">
            <a:avLst>
              <a:gd fmla="val 50000" name="adj1"/>
            </a:avLst>
          </a:prstGeom>
          <a:noFill/>
          <a:ln cap="flat" cmpd="sng" w="38100">
            <a:solidFill>
              <a:srgbClr val="2196F3"/>
            </a:solidFill>
            <a:prstDash val="solid"/>
            <a:round/>
            <a:headEnd len="sm" w="sm" type="none"/>
            <a:tailEnd len="sm" w="sm" type="none"/>
          </a:ln>
        </p:spPr>
      </p:cxnSp>
      <p:grpSp>
        <p:nvGrpSpPr>
          <p:cNvPr id="346" name="Google Shape;346;p27"/>
          <p:cNvGrpSpPr/>
          <p:nvPr/>
        </p:nvGrpSpPr>
        <p:grpSpPr>
          <a:xfrm>
            <a:off x="5444875" y="1701329"/>
            <a:ext cx="1705200" cy="400851"/>
            <a:chOff x="5650639" y="1018950"/>
            <a:chExt cx="1298211" cy="319200"/>
          </a:xfrm>
        </p:grpSpPr>
        <p:sp>
          <p:nvSpPr>
            <p:cNvPr id="347" name="Google Shape;347;p27"/>
            <p:cNvSpPr/>
            <p:nvPr/>
          </p:nvSpPr>
          <p:spPr>
            <a:xfrm>
              <a:off x="5766550" y="10189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Cast</a:t>
              </a:r>
              <a:endParaRPr sz="1600">
                <a:solidFill>
                  <a:srgbClr val="3D3D3D"/>
                </a:solidFill>
                <a:latin typeface="Raleway"/>
                <a:ea typeface="Raleway"/>
                <a:cs typeface="Raleway"/>
                <a:sym typeface="Raleway"/>
              </a:endParaRPr>
            </a:p>
          </p:txBody>
        </p:sp>
        <p:sp>
          <p:nvSpPr>
            <p:cNvPr id="343" name="Google Shape;343;p27"/>
            <p:cNvSpPr/>
            <p:nvPr/>
          </p:nvSpPr>
          <p:spPr>
            <a:xfrm>
              <a:off x="5650639" y="1091550"/>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348" name="Google Shape;348;p27"/>
          <p:cNvGrpSpPr/>
          <p:nvPr/>
        </p:nvGrpSpPr>
        <p:grpSpPr>
          <a:xfrm>
            <a:off x="4152117" y="2249400"/>
            <a:ext cx="667849" cy="400851"/>
            <a:chOff x="3700507" y="1476141"/>
            <a:chExt cx="508450" cy="319200"/>
          </a:xfrm>
        </p:grpSpPr>
        <p:sp>
          <p:nvSpPr>
            <p:cNvPr id="342" name="Google Shape;342;p27"/>
            <p:cNvSpPr/>
            <p:nvPr/>
          </p:nvSpPr>
          <p:spPr>
            <a:xfrm>
              <a:off x="3824057" y="1476141"/>
              <a:ext cx="3849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1</a:t>
              </a:r>
              <a:endParaRPr sz="1600">
                <a:solidFill>
                  <a:srgbClr val="3D3D3D"/>
                </a:solidFill>
                <a:latin typeface="Raleway"/>
                <a:ea typeface="Raleway"/>
                <a:cs typeface="Raleway"/>
                <a:sym typeface="Raleway"/>
              </a:endParaRPr>
            </a:p>
          </p:txBody>
        </p:sp>
        <p:sp>
          <p:nvSpPr>
            <p:cNvPr id="340" name="Google Shape;340;p27"/>
            <p:cNvSpPr/>
            <p:nvPr/>
          </p:nvSpPr>
          <p:spPr>
            <a:xfrm>
              <a:off x="3700507" y="1548740"/>
              <a:ext cx="174000" cy="174000"/>
            </a:xfrm>
            <a:prstGeom prst="ellipse">
              <a:avLst/>
            </a:prstGeom>
            <a:solidFill>
              <a:srgbClr val="FFFF0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a:p>
          </p:txBody>
        </p:sp>
      </p:grpSp>
      <p:grpSp>
        <p:nvGrpSpPr>
          <p:cNvPr id="349" name="Google Shape;349;p27"/>
          <p:cNvGrpSpPr/>
          <p:nvPr/>
        </p:nvGrpSpPr>
        <p:grpSpPr>
          <a:xfrm>
            <a:off x="2420372" y="3047300"/>
            <a:ext cx="1027059" cy="400851"/>
            <a:chOff x="1997092" y="2412142"/>
            <a:chExt cx="781926" cy="319200"/>
          </a:xfrm>
        </p:grpSpPr>
        <p:sp>
          <p:nvSpPr>
            <p:cNvPr id="337" name="Google Shape;337;p27"/>
            <p:cNvSpPr/>
            <p:nvPr/>
          </p:nvSpPr>
          <p:spPr>
            <a:xfrm>
              <a:off x="2103718" y="2412142"/>
              <a:ext cx="675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500">
                  <a:solidFill>
                    <a:srgbClr val="3D3D3D"/>
                  </a:solidFill>
                  <a:latin typeface="Raleway"/>
                  <a:ea typeface="Raleway"/>
                  <a:cs typeface="Raleway"/>
                  <a:sym typeface="Raleway"/>
                </a:rPr>
                <a:t>Movies</a:t>
              </a:r>
              <a:endParaRPr sz="1500">
                <a:solidFill>
                  <a:srgbClr val="3D3D3D"/>
                </a:solidFill>
                <a:latin typeface="Raleway"/>
                <a:ea typeface="Raleway"/>
                <a:cs typeface="Raleway"/>
                <a:sym typeface="Raleway"/>
              </a:endParaRPr>
            </a:p>
          </p:txBody>
        </p:sp>
        <p:sp>
          <p:nvSpPr>
            <p:cNvPr id="350" name="Google Shape;350;p27"/>
            <p:cNvSpPr/>
            <p:nvPr/>
          </p:nvSpPr>
          <p:spPr>
            <a:xfrm>
              <a:off x="1997092" y="2484740"/>
              <a:ext cx="174000" cy="174000"/>
            </a:xfrm>
            <a:prstGeom prst="ellipse">
              <a:avLst/>
            </a:prstGeom>
            <a:solidFill>
              <a:schemeClr val="accent4"/>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l">
                <a:spcBef>
                  <a:spcPts val="0"/>
                </a:spcBef>
                <a:spcAft>
                  <a:spcPts val="0"/>
                </a:spcAft>
                <a:buNone/>
              </a:pPr>
              <a:r>
                <a:t/>
              </a:r>
              <a:endParaRPr/>
            </a:p>
          </p:txBody>
        </p:sp>
      </p:grpSp>
      <p:grpSp>
        <p:nvGrpSpPr>
          <p:cNvPr id="351" name="Google Shape;351;p27"/>
          <p:cNvGrpSpPr/>
          <p:nvPr/>
        </p:nvGrpSpPr>
        <p:grpSpPr>
          <a:xfrm>
            <a:off x="4161918" y="2767550"/>
            <a:ext cx="657918" cy="400851"/>
            <a:chOff x="3708063" y="3348159"/>
            <a:chExt cx="500889" cy="319200"/>
          </a:xfrm>
        </p:grpSpPr>
        <p:sp>
          <p:nvSpPr>
            <p:cNvPr id="352" name="Google Shape;352;p27"/>
            <p:cNvSpPr/>
            <p:nvPr/>
          </p:nvSpPr>
          <p:spPr>
            <a:xfrm>
              <a:off x="3824052" y="3348159"/>
              <a:ext cx="3849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oboto"/>
                  <a:ea typeface="Roboto"/>
                  <a:cs typeface="Roboto"/>
                  <a:sym typeface="Roboto"/>
                </a:rPr>
                <a:t>2</a:t>
              </a:r>
              <a:endParaRPr sz="1600">
                <a:solidFill>
                  <a:srgbClr val="3D3D3D"/>
                </a:solidFill>
                <a:latin typeface="Roboto"/>
                <a:ea typeface="Roboto"/>
                <a:cs typeface="Roboto"/>
                <a:sym typeface="Roboto"/>
              </a:endParaRPr>
            </a:p>
          </p:txBody>
        </p:sp>
        <p:sp>
          <p:nvSpPr>
            <p:cNvPr id="338" name="Google Shape;338;p27"/>
            <p:cNvSpPr/>
            <p:nvPr/>
          </p:nvSpPr>
          <p:spPr>
            <a:xfrm>
              <a:off x="3708063" y="3420750"/>
              <a:ext cx="174000" cy="174000"/>
            </a:xfrm>
            <a:prstGeom prst="ellipse">
              <a:avLst/>
            </a:prstGeom>
            <a:solidFill>
              <a:srgbClr val="FFFF0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a:p>
          </p:txBody>
        </p:sp>
      </p:grpSp>
      <p:grpSp>
        <p:nvGrpSpPr>
          <p:cNvPr id="353" name="Google Shape;353;p27"/>
          <p:cNvGrpSpPr/>
          <p:nvPr/>
        </p:nvGrpSpPr>
        <p:grpSpPr>
          <a:xfrm>
            <a:off x="5448466" y="2219545"/>
            <a:ext cx="1701600" cy="400851"/>
            <a:chOff x="5653380" y="1919604"/>
            <a:chExt cx="1295470" cy="319200"/>
          </a:xfrm>
        </p:grpSpPr>
        <p:sp>
          <p:nvSpPr>
            <p:cNvPr id="354" name="Google Shape;354;p27"/>
            <p:cNvSpPr/>
            <p:nvPr/>
          </p:nvSpPr>
          <p:spPr>
            <a:xfrm>
              <a:off x="5766550" y="1919604"/>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Director</a:t>
              </a:r>
              <a:endParaRPr sz="1600">
                <a:solidFill>
                  <a:srgbClr val="3D3D3D"/>
                </a:solidFill>
                <a:latin typeface="Raleway"/>
                <a:ea typeface="Raleway"/>
                <a:cs typeface="Raleway"/>
                <a:sym typeface="Raleway"/>
              </a:endParaRPr>
            </a:p>
          </p:txBody>
        </p:sp>
        <p:sp>
          <p:nvSpPr>
            <p:cNvPr id="345" name="Google Shape;345;p27"/>
            <p:cNvSpPr/>
            <p:nvPr/>
          </p:nvSpPr>
          <p:spPr>
            <a:xfrm>
              <a:off x="5653380" y="1992206"/>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355" name="Google Shape;355;p27"/>
          <p:cNvGrpSpPr/>
          <p:nvPr/>
        </p:nvGrpSpPr>
        <p:grpSpPr>
          <a:xfrm>
            <a:off x="4161918" y="3300950"/>
            <a:ext cx="657918" cy="400851"/>
            <a:chOff x="3708063" y="3348159"/>
            <a:chExt cx="500889" cy="319200"/>
          </a:xfrm>
        </p:grpSpPr>
        <p:sp>
          <p:nvSpPr>
            <p:cNvPr id="356" name="Google Shape;356;p27"/>
            <p:cNvSpPr/>
            <p:nvPr/>
          </p:nvSpPr>
          <p:spPr>
            <a:xfrm>
              <a:off x="3824052" y="3348159"/>
              <a:ext cx="3849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oboto"/>
                  <a:ea typeface="Roboto"/>
                  <a:cs typeface="Roboto"/>
                  <a:sym typeface="Roboto"/>
                </a:rPr>
                <a:t>3</a:t>
              </a:r>
              <a:endParaRPr sz="1600">
                <a:solidFill>
                  <a:srgbClr val="3D3D3D"/>
                </a:solidFill>
                <a:latin typeface="Roboto"/>
                <a:ea typeface="Roboto"/>
                <a:cs typeface="Roboto"/>
                <a:sym typeface="Roboto"/>
              </a:endParaRPr>
            </a:p>
          </p:txBody>
        </p:sp>
        <p:sp>
          <p:nvSpPr>
            <p:cNvPr id="357" name="Google Shape;357;p27"/>
            <p:cNvSpPr/>
            <p:nvPr/>
          </p:nvSpPr>
          <p:spPr>
            <a:xfrm>
              <a:off x="3708063" y="3420750"/>
              <a:ext cx="174000" cy="174000"/>
            </a:xfrm>
            <a:prstGeom prst="ellipse">
              <a:avLst/>
            </a:prstGeom>
            <a:solidFill>
              <a:srgbClr val="FFFF0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a:p>
          </p:txBody>
        </p:sp>
      </p:grpSp>
      <p:grpSp>
        <p:nvGrpSpPr>
          <p:cNvPr id="358" name="Google Shape;358;p27"/>
          <p:cNvGrpSpPr/>
          <p:nvPr/>
        </p:nvGrpSpPr>
        <p:grpSpPr>
          <a:xfrm>
            <a:off x="4161918" y="3834350"/>
            <a:ext cx="657918" cy="400851"/>
            <a:chOff x="3708063" y="3348159"/>
            <a:chExt cx="500889" cy="319200"/>
          </a:xfrm>
        </p:grpSpPr>
        <p:sp>
          <p:nvSpPr>
            <p:cNvPr id="359" name="Google Shape;359;p27"/>
            <p:cNvSpPr/>
            <p:nvPr/>
          </p:nvSpPr>
          <p:spPr>
            <a:xfrm>
              <a:off x="3824052" y="3348159"/>
              <a:ext cx="3849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oboto"/>
                  <a:ea typeface="Roboto"/>
                  <a:cs typeface="Roboto"/>
                  <a:sym typeface="Roboto"/>
                </a:rPr>
                <a:t>4</a:t>
              </a:r>
              <a:endParaRPr sz="1600">
                <a:solidFill>
                  <a:srgbClr val="3D3D3D"/>
                </a:solidFill>
                <a:latin typeface="Roboto"/>
                <a:ea typeface="Roboto"/>
                <a:cs typeface="Roboto"/>
                <a:sym typeface="Roboto"/>
              </a:endParaRPr>
            </a:p>
          </p:txBody>
        </p:sp>
        <p:sp>
          <p:nvSpPr>
            <p:cNvPr id="360" name="Google Shape;360;p27"/>
            <p:cNvSpPr/>
            <p:nvPr/>
          </p:nvSpPr>
          <p:spPr>
            <a:xfrm>
              <a:off x="3708063" y="3420750"/>
              <a:ext cx="174000" cy="174000"/>
            </a:xfrm>
            <a:prstGeom prst="ellipse">
              <a:avLst/>
            </a:prstGeom>
            <a:solidFill>
              <a:srgbClr val="FFFF0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a:p>
          </p:txBody>
        </p:sp>
      </p:grpSp>
      <p:cxnSp>
        <p:nvCxnSpPr>
          <p:cNvPr id="361" name="Google Shape;361;p27"/>
          <p:cNvCxnSpPr>
            <a:stCxn id="337" idx="3"/>
            <a:endCxn id="357" idx="2"/>
          </p:cNvCxnSpPr>
          <p:nvPr/>
        </p:nvCxnSpPr>
        <p:spPr>
          <a:xfrm>
            <a:off x="3447432" y="3247726"/>
            <a:ext cx="714600" cy="253500"/>
          </a:xfrm>
          <a:prstGeom prst="bentConnector3">
            <a:avLst>
              <a:gd fmla="val 49992" name="adj1"/>
            </a:avLst>
          </a:prstGeom>
          <a:noFill/>
          <a:ln cap="flat" cmpd="sng" w="38100">
            <a:solidFill>
              <a:srgbClr val="2196F3"/>
            </a:solidFill>
            <a:prstDash val="solid"/>
            <a:round/>
            <a:headEnd len="med" w="med" type="none"/>
            <a:tailEnd len="med" w="med" type="none"/>
          </a:ln>
        </p:spPr>
      </p:cxnSp>
      <p:cxnSp>
        <p:nvCxnSpPr>
          <p:cNvPr id="362" name="Google Shape;362;p27"/>
          <p:cNvCxnSpPr>
            <a:stCxn id="337" idx="3"/>
            <a:endCxn id="360" idx="2"/>
          </p:cNvCxnSpPr>
          <p:nvPr/>
        </p:nvCxnSpPr>
        <p:spPr>
          <a:xfrm>
            <a:off x="3447432" y="3247726"/>
            <a:ext cx="714600" cy="786900"/>
          </a:xfrm>
          <a:prstGeom prst="bentConnector3">
            <a:avLst>
              <a:gd fmla="val 49992" name="adj1"/>
            </a:avLst>
          </a:prstGeom>
          <a:noFill/>
          <a:ln cap="flat" cmpd="sng" w="38100">
            <a:solidFill>
              <a:srgbClr val="2196F3"/>
            </a:solidFill>
            <a:prstDash val="solid"/>
            <a:round/>
            <a:headEnd len="med" w="med" type="none"/>
            <a:tailEnd len="med" w="med" type="none"/>
          </a:ln>
        </p:spPr>
      </p:cxnSp>
      <p:grpSp>
        <p:nvGrpSpPr>
          <p:cNvPr id="363" name="Google Shape;363;p27"/>
          <p:cNvGrpSpPr/>
          <p:nvPr/>
        </p:nvGrpSpPr>
        <p:grpSpPr>
          <a:xfrm>
            <a:off x="5458116" y="2729770"/>
            <a:ext cx="1705200" cy="400851"/>
            <a:chOff x="5650639" y="1933350"/>
            <a:chExt cx="1298211" cy="319200"/>
          </a:xfrm>
        </p:grpSpPr>
        <p:sp>
          <p:nvSpPr>
            <p:cNvPr id="364" name="Google Shape;364;p27"/>
            <p:cNvSpPr/>
            <p:nvPr/>
          </p:nvSpPr>
          <p:spPr>
            <a:xfrm>
              <a:off x="5766550" y="19333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Distributor</a:t>
              </a:r>
              <a:endParaRPr sz="1600">
                <a:solidFill>
                  <a:srgbClr val="3D3D3D"/>
                </a:solidFill>
                <a:latin typeface="Raleway"/>
                <a:ea typeface="Raleway"/>
                <a:cs typeface="Raleway"/>
                <a:sym typeface="Raleway"/>
              </a:endParaRPr>
            </a:p>
          </p:txBody>
        </p:sp>
        <p:sp>
          <p:nvSpPr>
            <p:cNvPr id="365" name="Google Shape;365;p27"/>
            <p:cNvSpPr/>
            <p:nvPr/>
          </p:nvSpPr>
          <p:spPr>
            <a:xfrm>
              <a:off x="5650639" y="2006469"/>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366" name="Google Shape;366;p27"/>
          <p:cNvGrpSpPr/>
          <p:nvPr/>
        </p:nvGrpSpPr>
        <p:grpSpPr>
          <a:xfrm>
            <a:off x="5444766" y="5242775"/>
            <a:ext cx="1705310" cy="586961"/>
            <a:chOff x="5650563" y="1933344"/>
            <a:chExt cx="1298294" cy="467400"/>
          </a:xfrm>
        </p:grpSpPr>
        <p:sp>
          <p:nvSpPr>
            <p:cNvPr id="367" name="Google Shape;367;p27"/>
            <p:cNvSpPr/>
            <p:nvPr/>
          </p:nvSpPr>
          <p:spPr>
            <a:xfrm>
              <a:off x="5766557" y="1933344"/>
              <a:ext cx="1182300" cy="4674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Poster Horizontal</a:t>
              </a:r>
              <a:endParaRPr sz="1600">
                <a:solidFill>
                  <a:srgbClr val="3D3D3D"/>
                </a:solidFill>
                <a:latin typeface="Raleway"/>
                <a:ea typeface="Raleway"/>
                <a:cs typeface="Raleway"/>
                <a:sym typeface="Raleway"/>
              </a:endParaRPr>
            </a:p>
          </p:txBody>
        </p:sp>
        <p:sp>
          <p:nvSpPr>
            <p:cNvPr id="368" name="Google Shape;368;p27"/>
            <p:cNvSpPr/>
            <p:nvPr/>
          </p:nvSpPr>
          <p:spPr>
            <a:xfrm>
              <a:off x="5650563" y="2080038"/>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369" name="Google Shape;369;p27"/>
          <p:cNvGrpSpPr/>
          <p:nvPr/>
        </p:nvGrpSpPr>
        <p:grpSpPr>
          <a:xfrm>
            <a:off x="5448466" y="4741833"/>
            <a:ext cx="1701600" cy="400851"/>
            <a:chOff x="5653380" y="1933350"/>
            <a:chExt cx="1295470" cy="319200"/>
          </a:xfrm>
        </p:grpSpPr>
        <p:sp>
          <p:nvSpPr>
            <p:cNvPr id="370" name="Google Shape;370;p27"/>
            <p:cNvSpPr/>
            <p:nvPr/>
          </p:nvSpPr>
          <p:spPr>
            <a:xfrm>
              <a:off x="5766550" y="19333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Movie Name</a:t>
              </a:r>
              <a:endParaRPr sz="1600">
                <a:solidFill>
                  <a:srgbClr val="3D3D3D"/>
                </a:solidFill>
                <a:latin typeface="Raleway"/>
                <a:ea typeface="Raleway"/>
                <a:cs typeface="Raleway"/>
                <a:sym typeface="Raleway"/>
              </a:endParaRPr>
            </a:p>
          </p:txBody>
        </p:sp>
        <p:sp>
          <p:nvSpPr>
            <p:cNvPr id="371" name="Google Shape;371;p27"/>
            <p:cNvSpPr/>
            <p:nvPr/>
          </p:nvSpPr>
          <p:spPr>
            <a:xfrm>
              <a:off x="5653380" y="2005942"/>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372" name="Google Shape;372;p27"/>
          <p:cNvGrpSpPr/>
          <p:nvPr/>
        </p:nvGrpSpPr>
        <p:grpSpPr>
          <a:xfrm>
            <a:off x="5444716" y="3239995"/>
            <a:ext cx="1705350" cy="400851"/>
            <a:chOff x="5650525" y="1933350"/>
            <a:chExt cx="1298325" cy="319200"/>
          </a:xfrm>
        </p:grpSpPr>
        <p:sp>
          <p:nvSpPr>
            <p:cNvPr id="373" name="Google Shape;373;p27"/>
            <p:cNvSpPr/>
            <p:nvPr/>
          </p:nvSpPr>
          <p:spPr>
            <a:xfrm>
              <a:off x="5766550" y="19333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Genre</a:t>
              </a:r>
              <a:endParaRPr sz="1600">
                <a:solidFill>
                  <a:srgbClr val="3D3D3D"/>
                </a:solidFill>
                <a:latin typeface="Raleway"/>
                <a:ea typeface="Raleway"/>
                <a:cs typeface="Raleway"/>
                <a:sym typeface="Raleway"/>
              </a:endParaRPr>
            </a:p>
          </p:txBody>
        </p:sp>
        <p:sp>
          <p:nvSpPr>
            <p:cNvPr id="374" name="Google Shape;374;p27"/>
            <p:cNvSpPr/>
            <p:nvPr/>
          </p:nvSpPr>
          <p:spPr>
            <a:xfrm>
              <a:off x="5650525" y="2005026"/>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375" name="Google Shape;375;p27"/>
          <p:cNvGrpSpPr/>
          <p:nvPr/>
        </p:nvGrpSpPr>
        <p:grpSpPr>
          <a:xfrm>
            <a:off x="5444716" y="3739933"/>
            <a:ext cx="1705350" cy="400851"/>
            <a:chOff x="5650525" y="1933350"/>
            <a:chExt cx="1298325" cy="319200"/>
          </a:xfrm>
        </p:grpSpPr>
        <p:sp>
          <p:nvSpPr>
            <p:cNvPr id="376" name="Google Shape;376;p27"/>
            <p:cNvSpPr/>
            <p:nvPr/>
          </p:nvSpPr>
          <p:spPr>
            <a:xfrm>
              <a:off x="5766550" y="19333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Metacritic</a:t>
              </a:r>
              <a:endParaRPr sz="1600">
                <a:solidFill>
                  <a:srgbClr val="3D3D3D"/>
                </a:solidFill>
                <a:latin typeface="Raleway"/>
                <a:ea typeface="Raleway"/>
                <a:cs typeface="Raleway"/>
                <a:sym typeface="Raleway"/>
              </a:endParaRPr>
            </a:p>
          </p:txBody>
        </p:sp>
        <p:sp>
          <p:nvSpPr>
            <p:cNvPr id="377" name="Google Shape;377;p27"/>
            <p:cNvSpPr/>
            <p:nvPr/>
          </p:nvSpPr>
          <p:spPr>
            <a:xfrm>
              <a:off x="5650525" y="2006350"/>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378" name="Google Shape;378;p27"/>
          <p:cNvGrpSpPr/>
          <p:nvPr/>
        </p:nvGrpSpPr>
        <p:grpSpPr>
          <a:xfrm>
            <a:off x="5444766" y="4240883"/>
            <a:ext cx="1705300" cy="400851"/>
            <a:chOff x="5650563" y="1933350"/>
            <a:chExt cx="1298287" cy="319200"/>
          </a:xfrm>
        </p:grpSpPr>
        <p:sp>
          <p:nvSpPr>
            <p:cNvPr id="379" name="Google Shape;379;p27"/>
            <p:cNvSpPr/>
            <p:nvPr/>
          </p:nvSpPr>
          <p:spPr>
            <a:xfrm>
              <a:off x="5766550" y="19333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IMDB</a:t>
              </a:r>
              <a:endParaRPr sz="1600">
                <a:solidFill>
                  <a:srgbClr val="3D3D3D"/>
                </a:solidFill>
                <a:latin typeface="Raleway"/>
                <a:ea typeface="Raleway"/>
                <a:cs typeface="Raleway"/>
                <a:sym typeface="Raleway"/>
              </a:endParaRPr>
            </a:p>
          </p:txBody>
        </p:sp>
        <p:sp>
          <p:nvSpPr>
            <p:cNvPr id="380" name="Google Shape;380;p27"/>
            <p:cNvSpPr/>
            <p:nvPr/>
          </p:nvSpPr>
          <p:spPr>
            <a:xfrm>
              <a:off x="5650563" y="2005942"/>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cxnSp>
        <p:nvCxnSpPr>
          <p:cNvPr id="381" name="Google Shape;381;p27"/>
          <p:cNvCxnSpPr>
            <a:stCxn id="342" idx="3"/>
            <a:endCxn id="365" idx="2"/>
          </p:cNvCxnSpPr>
          <p:nvPr/>
        </p:nvCxnSpPr>
        <p:spPr>
          <a:xfrm>
            <a:off x="4819966" y="2449825"/>
            <a:ext cx="638100" cy="480900"/>
          </a:xfrm>
          <a:prstGeom prst="bentConnector3">
            <a:avLst>
              <a:gd fmla="val 50004" name="adj1"/>
            </a:avLst>
          </a:prstGeom>
          <a:noFill/>
          <a:ln cap="flat" cmpd="sng" w="38100">
            <a:solidFill>
              <a:srgbClr val="2196F3"/>
            </a:solidFill>
            <a:prstDash val="solid"/>
            <a:round/>
            <a:headEnd len="med" w="med" type="none"/>
            <a:tailEnd len="med" w="med" type="none"/>
          </a:ln>
        </p:spPr>
      </p:cxnSp>
      <p:cxnSp>
        <p:nvCxnSpPr>
          <p:cNvPr id="382" name="Google Shape;382;p27"/>
          <p:cNvCxnSpPr>
            <a:stCxn id="342" idx="3"/>
            <a:endCxn id="374" idx="2"/>
          </p:cNvCxnSpPr>
          <p:nvPr/>
        </p:nvCxnSpPr>
        <p:spPr>
          <a:xfrm>
            <a:off x="4819966" y="2449825"/>
            <a:ext cx="624900" cy="989400"/>
          </a:xfrm>
          <a:prstGeom prst="bentConnector3">
            <a:avLst>
              <a:gd fmla="val 49988" name="adj1"/>
            </a:avLst>
          </a:prstGeom>
          <a:noFill/>
          <a:ln cap="flat" cmpd="sng" w="38100">
            <a:solidFill>
              <a:srgbClr val="2196F3"/>
            </a:solidFill>
            <a:prstDash val="solid"/>
            <a:round/>
            <a:headEnd len="med" w="med" type="none"/>
            <a:tailEnd len="med" w="med" type="none"/>
          </a:ln>
        </p:spPr>
      </p:cxnSp>
      <p:cxnSp>
        <p:nvCxnSpPr>
          <p:cNvPr id="383" name="Google Shape;383;p27"/>
          <p:cNvCxnSpPr>
            <a:stCxn id="342" idx="3"/>
            <a:endCxn id="377" idx="2"/>
          </p:cNvCxnSpPr>
          <p:nvPr/>
        </p:nvCxnSpPr>
        <p:spPr>
          <a:xfrm>
            <a:off x="4819966" y="2449825"/>
            <a:ext cx="624900" cy="1491000"/>
          </a:xfrm>
          <a:prstGeom prst="bentConnector3">
            <a:avLst>
              <a:gd fmla="val 49988" name="adj1"/>
            </a:avLst>
          </a:prstGeom>
          <a:noFill/>
          <a:ln cap="flat" cmpd="sng" w="38100">
            <a:solidFill>
              <a:srgbClr val="2196F3"/>
            </a:solidFill>
            <a:prstDash val="solid"/>
            <a:round/>
            <a:headEnd len="med" w="med" type="none"/>
            <a:tailEnd len="med" w="med" type="none"/>
          </a:ln>
        </p:spPr>
      </p:cxnSp>
      <p:cxnSp>
        <p:nvCxnSpPr>
          <p:cNvPr id="384" name="Google Shape;384;p27"/>
          <p:cNvCxnSpPr>
            <a:stCxn id="342" idx="3"/>
            <a:endCxn id="380" idx="2"/>
          </p:cNvCxnSpPr>
          <p:nvPr/>
        </p:nvCxnSpPr>
        <p:spPr>
          <a:xfrm>
            <a:off x="4819966" y="2449825"/>
            <a:ext cx="624900" cy="1991400"/>
          </a:xfrm>
          <a:prstGeom prst="bentConnector3">
            <a:avLst>
              <a:gd fmla="val 49992" name="adj1"/>
            </a:avLst>
          </a:prstGeom>
          <a:noFill/>
          <a:ln cap="flat" cmpd="sng" w="38100">
            <a:solidFill>
              <a:srgbClr val="2196F3"/>
            </a:solidFill>
            <a:prstDash val="solid"/>
            <a:round/>
            <a:headEnd len="med" w="med" type="none"/>
            <a:tailEnd len="med" w="med" type="none"/>
          </a:ln>
        </p:spPr>
      </p:cxnSp>
      <p:cxnSp>
        <p:nvCxnSpPr>
          <p:cNvPr id="385" name="Google Shape;385;p27"/>
          <p:cNvCxnSpPr>
            <a:stCxn id="342" idx="3"/>
            <a:endCxn id="371" idx="2"/>
          </p:cNvCxnSpPr>
          <p:nvPr/>
        </p:nvCxnSpPr>
        <p:spPr>
          <a:xfrm>
            <a:off x="4819966" y="2449825"/>
            <a:ext cx="628500" cy="2492400"/>
          </a:xfrm>
          <a:prstGeom prst="bentConnector3">
            <a:avLst>
              <a:gd fmla="val 50000" name="adj1"/>
            </a:avLst>
          </a:prstGeom>
          <a:noFill/>
          <a:ln cap="flat" cmpd="sng" w="38100">
            <a:solidFill>
              <a:srgbClr val="2196F3"/>
            </a:solidFill>
            <a:prstDash val="solid"/>
            <a:round/>
            <a:headEnd len="med" w="med" type="none"/>
            <a:tailEnd len="med" w="med" type="none"/>
          </a:ln>
        </p:spPr>
      </p:cxnSp>
      <p:cxnSp>
        <p:nvCxnSpPr>
          <p:cNvPr id="386" name="Google Shape;386;p27"/>
          <p:cNvCxnSpPr>
            <a:stCxn id="342" idx="3"/>
            <a:endCxn id="368" idx="2"/>
          </p:cNvCxnSpPr>
          <p:nvPr/>
        </p:nvCxnSpPr>
        <p:spPr>
          <a:xfrm>
            <a:off x="4819966" y="2449825"/>
            <a:ext cx="624900" cy="3086400"/>
          </a:xfrm>
          <a:prstGeom prst="bentConnector3">
            <a:avLst>
              <a:gd fmla="val 49992" name="adj1"/>
            </a:avLst>
          </a:prstGeom>
          <a:noFill/>
          <a:ln cap="flat" cmpd="sng" w="38100">
            <a:solidFill>
              <a:srgbClr val="2196F3"/>
            </a:solidFill>
            <a:prstDash val="solid"/>
            <a:round/>
            <a:headEnd len="med" w="med" type="none"/>
            <a:tailEnd len="med" w="med" type="none"/>
          </a:ln>
        </p:spPr>
      </p:cxnSp>
      <p:sp>
        <p:nvSpPr>
          <p:cNvPr id="387" name="Google Shape;387;p27"/>
          <p:cNvSpPr txBox="1"/>
          <p:nvPr/>
        </p:nvSpPr>
        <p:spPr>
          <a:xfrm>
            <a:off x="321800" y="1896650"/>
            <a:ext cx="2947500" cy="769500"/>
          </a:xfrm>
          <a:prstGeom prst="rect">
            <a:avLst/>
          </a:prstGeom>
          <a:solidFill>
            <a:srgbClr val="2196F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lt1"/>
                </a:solidFill>
                <a:latin typeface="Raleway"/>
                <a:ea typeface="Raleway"/>
                <a:cs typeface="Raleway"/>
                <a:sym typeface="Raleway"/>
              </a:rPr>
              <a:t>Basic Structure Of Data Structure(JSON Tree)</a:t>
            </a:r>
            <a:endParaRPr b="1" sz="1900">
              <a:solidFill>
                <a:schemeClr val="lt1"/>
              </a:solidFill>
              <a:latin typeface="Raleway"/>
              <a:ea typeface="Raleway"/>
              <a:cs typeface="Raleway"/>
              <a:sym typeface="Raleway"/>
            </a:endParaRPr>
          </a:p>
        </p:txBody>
      </p:sp>
      <p:grpSp>
        <p:nvGrpSpPr>
          <p:cNvPr id="388" name="Google Shape;388;p27"/>
          <p:cNvGrpSpPr/>
          <p:nvPr/>
        </p:nvGrpSpPr>
        <p:grpSpPr>
          <a:xfrm>
            <a:off x="372722" y="3047300"/>
            <a:ext cx="1742707" cy="400851"/>
            <a:chOff x="1452288" y="2412142"/>
            <a:chExt cx="1326766" cy="319200"/>
          </a:xfrm>
        </p:grpSpPr>
        <p:sp>
          <p:nvSpPr>
            <p:cNvPr id="389" name="Google Shape;389;p27"/>
            <p:cNvSpPr/>
            <p:nvPr/>
          </p:nvSpPr>
          <p:spPr>
            <a:xfrm>
              <a:off x="1549054" y="2412142"/>
              <a:ext cx="12300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500">
                  <a:solidFill>
                    <a:srgbClr val="3D3D3D"/>
                  </a:solidFill>
                  <a:latin typeface="Raleway"/>
                  <a:ea typeface="Raleway"/>
                  <a:cs typeface="Raleway"/>
                  <a:sym typeface="Raleway"/>
                </a:rPr>
                <a:t>Database Root</a:t>
              </a:r>
              <a:endParaRPr sz="1500">
                <a:solidFill>
                  <a:srgbClr val="3D3D3D"/>
                </a:solidFill>
                <a:latin typeface="Raleway"/>
                <a:ea typeface="Raleway"/>
                <a:cs typeface="Raleway"/>
                <a:sym typeface="Raleway"/>
              </a:endParaRPr>
            </a:p>
          </p:txBody>
        </p:sp>
        <p:sp>
          <p:nvSpPr>
            <p:cNvPr id="390" name="Google Shape;390;p27"/>
            <p:cNvSpPr/>
            <p:nvPr/>
          </p:nvSpPr>
          <p:spPr>
            <a:xfrm>
              <a:off x="1452288" y="2484740"/>
              <a:ext cx="174000" cy="174000"/>
            </a:xfrm>
            <a:prstGeom prst="ellipse">
              <a:avLst/>
            </a:prstGeom>
            <a:solidFill>
              <a:srgbClr val="FF000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l">
                <a:spcBef>
                  <a:spcPts val="0"/>
                </a:spcBef>
                <a:spcAft>
                  <a:spcPts val="0"/>
                </a:spcAft>
                <a:buNone/>
              </a:pPr>
              <a:r>
                <a:t/>
              </a:r>
              <a:endParaRPr/>
            </a:p>
          </p:txBody>
        </p:sp>
      </p:grpSp>
      <p:cxnSp>
        <p:nvCxnSpPr>
          <p:cNvPr id="391" name="Google Shape;391;p27"/>
          <p:cNvCxnSpPr>
            <a:stCxn id="389" idx="3"/>
            <a:endCxn id="350" idx="2"/>
          </p:cNvCxnSpPr>
          <p:nvPr/>
        </p:nvCxnSpPr>
        <p:spPr>
          <a:xfrm>
            <a:off x="2115429" y="3247726"/>
            <a:ext cx="304800" cy="0"/>
          </a:xfrm>
          <a:prstGeom prst="straightConnector1">
            <a:avLst/>
          </a:prstGeom>
          <a:noFill/>
          <a:ln cap="flat" cmpd="sng" w="38100">
            <a:solidFill>
              <a:srgbClr val="2196F3"/>
            </a:solidFill>
            <a:prstDash val="solid"/>
            <a:round/>
            <a:headEnd len="med" w="med" type="none"/>
            <a:tailEnd len="med" w="med" type="none"/>
          </a:ln>
        </p:spPr>
      </p:cxnSp>
      <p:grpSp>
        <p:nvGrpSpPr>
          <p:cNvPr id="392" name="Google Shape;392;p27"/>
          <p:cNvGrpSpPr/>
          <p:nvPr/>
        </p:nvGrpSpPr>
        <p:grpSpPr>
          <a:xfrm>
            <a:off x="5444766" y="5929833"/>
            <a:ext cx="1705300" cy="400851"/>
            <a:chOff x="5650563" y="1933350"/>
            <a:chExt cx="1298287" cy="319200"/>
          </a:xfrm>
        </p:grpSpPr>
        <p:sp>
          <p:nvSpPr>
            <p:cNvPr id="393" name="Google Shape;393;p27"/>
            <p:cNvSpPr/>
            <p:nvPr/>
          </p:nvSpPr>
          <p:spPr>
            <a:xfrm>
              <a:off x="5766550" y="19333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Poster </a:t>
              </a:r>
              <a:r>
                <a:rPr lang="en" sz="1600">
                  <a:solidFill>
                    <a:srgbClr val="3D3D3D"/>
                  </a:solidFill>
                  <a:latin typeface="Raleway"/>
                  <a:ea typeface="Raleway"/>
                  <a:cs typeface="Raleway"/>
                  <a:sym typeface="Raleway"/>
                </a:rPr>
                <a:t>Vertical</a:t>
              </a:r>
              <a:endParaRPr sz="1600">
                <a:solidFill>
                  <a:srgbClr val="3D3D3D"/>
                </a:solidFill>
                <a:latin typeface="Raleway"/>
                <a:ea typeface="Raleway"/>
                <a:cs typeface="Raleway"/>
                <a:sym typeface="Raleway"/>
              </a:endParaRPr>
            </a:p>
          </p:txBody>
        </p:sp>
        <p:sp>
          <p:nvSpPr>
            <p:cNvPr id="394" name="Google Shape;394;p27"/>
            <p:cNvSpPr/>
            <p:nvPr/>
          </p:nvSpPr>
          <p:spPr>
            <a:xfrm>
              <a:off x="5650563" y="2001194"/>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395" name="Google Shape;395;p27"/>
          <p:cNvGrpSpPr/>
          <p:nvPr/>
        </p:nvGrpSpPr>
        <p:grpSpPr>
          <a:xfrm>
            <a:off x="5444741" y="7544633"/>
            <a:ext cx="1705300" cy="400851"/>
            <a:chOff x="5650563" y="1933350"/>
            <a:chExt cx="1298287" cy="319200"/>
          </a:xfrm>
        </p:grpSpPr>
        <p:sp>
          <p:nvSpPr>
            <p:cNvPr id="396" name="Google Shape;396;p27"/>
            <p:cNvSpPr/>
            <p:nvPr/>
          </p:nvSpPr>
          <p:spPr>
            <a:xfrm>
              <a:off x="5766550" y="19333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VideoLink</a:t>
              </a:r>
              <a:endParaRPr sz="1600">
                <a:solidFill>
                  <a:srgbClr val="3D3D3D"/>
                </a:solidFill>
                <a:latin typeface="Raleway"/>
                <a:ea typeface="Raleway"/>
                <a:cs typeface="Raleway"/>
                <a:sym typeface="Raleway"/>
              </a:endParaRPr>
            </a:p>
          </p:txBody>
        </p:sp>
        <p:sp>
          <p:nvSpPr>
            <p:cNvPr id="397" name="Google Shape;397;p27"/>
            <p:cNvSpPr/>
            <p:nvPr/>
          </p:nvSpPr>
          <p:spPr>
            <a:xfrm>
              <a:off x="5650563" y="2005942"/>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398" name="Google Shape;398;p27"/>
          <p:cNvGrpSpPr/>
          <p:nvPr/>
        </p:nvGrpSpPr>
        <p:grpSpPr>
          <a:xfrm>
            <a:off x="5448439" y="6430650"/>
            <a:ext cx="1701662" cy="520278"/>
            <a:chOff x="5653342" y="1947225"/>
            <a:chExt cx="1295517" cy="414300"/>
          </a:xfrm>
        </p:grpSpPr>
        <p:sp>
          <p:nvSpPr>
            <p:cNvPr id="399" name="Google Shape;399;p27"/>
            <p:cNvSpPr/>
            <p:nvPr/>
          </p:nvSpPr>
          <p:spPr>
            <a:xfrm>
              <a:off x="5766559" y="1947225"/>
              <a:ext cx="1182300" cy="4143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Rotten Tomatoes</a:t>
              </a:r>
              <a:endParaRPr sz="1600">
                <a:solidFill>
                  <a:srgbClr val="3D3D3D"/>
                </a:solidFill>
                <a:latin typeface="Raleway"/>
                <a:ea typeface="Raleway"/>
                <a:cs typeface="Raleway"/>
                <a:sym typeface="Raleway"/>
              </a:endParaRPr>
            </a:p>
          </p:txBody>
        </p:sp>
        <p:sp>
          <p:nvSpPr>
            <p:cNvPr id="400" name="Google Shape;400;p27"/>
            <p:cNvSpPr/>
            <p:nvPr/>
          </p:nvSpPr>
          <p:spPr>
            <a:xfrm>
              <a:off x="5653342" y="2061842"/>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grpSp>
        <p:nvGrpSpPr>
          <p:cNvPr id="401" name="Google Shape;401;p27"/>
          <p:cNvGrpSpPr/>
          <p:nvPr/>
        </p:nvGrpSpPr>
        <p:grpSpPr>
          <a:xfrm>
            <a:off x="5444741" y="7048058"/>
            <a:ext cx="1705300" cy="400851"/>
            <a:chOff x="5650563" y="1933350"/>
            <a:chExt cx="1298287" cy="319200"/>
          </a:xfrm>
        </p:grpSpPr>
        <p:sp>
          <p:nvSpPr>
            <p:cNvPr id="402" name="Google Shape;402;p27"/>
            <p:cNvSpPr/>
            <p:nvPr/>
          </p:nvSpPr>
          <p:spPr>
            <a:xfrm>
              <a:off x="5766550" y="19333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Story</a:t>
              </a:r>
              <a:endParaRPr sz="1600">
                <a:solidFill>
                  <a:srgbClr val="3D3D3D"/>
                </a:solidFill>
                <a:latin typeface="Raleway"/>
                <a:ea typeface="Raleway"/>
                <a:cs typeface="Raleway"/>
                <a:sym typeface="Raleway"/>
              </a:endParaRPr>
            </a:p>
          </p:txBody>
        </p:sp>
        <p:sp>
          <p:nvSpPr>
            <p:cNvPr id="403" name="Google Shape;403;p27"/>
            <p:cNvSpPr/>
            <p:nvPr/>
          </p:nvSpPr>
          <p:spPr>
            <a:xfrm>
              <a:off x="5650563" y="2005942"/>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cxnSp>
        <p:nvCxnSpPr>
          <p:cNvPr id="404" name="Google Shape;404;p27"/>
          <p:cNvCxnSpPr>
            <a:stCxn id="342" idx="3"/>
            <a:endCxn id="394" idx="2"/>
          </p:cNvCxnSpPr>
          <p:nvPr/>
        </p:nvCxnSpPr>
        <p:spPr>
          <a:xfrm>
            <a:off x="4819966" y="2449825"/>
            <a:ext cx="624900" cy="3674400"/>
          </a:xfrm>
          <a:prstGeom prst="bentConnector3">
            <a:avLst>
              <a:gd fmla="val 49992" name="adj1"/>
            </a:avLst>
          </a:prstGeom>
          <a:noFill/>
          <a:ln cap="flat" cmpd="sng" w="38100">
            <a:solidFill>
              <a:srgbClr val="2196F3"/>
            </a:solidFill>
            <a:prstDash val="solid"/>
            <a:round/>
            <a:headEnd len="med" w="med" type="none"/>
            <a:tailEnd len="med" w="med" type="none"/>
          </a:ln>
        </p:spPr>
      </p:cxnSp>
      <p:cxnSp>
        <p:nvCxnSpPr>
          <p:cNvPr id="405" name="Google Shape;405;p27"/>
          <p:cNvCxnSpPr>
            <a:stCxn id="342" idx="3"/>
            <a:endCxn id="400" idx="2"/>
          </p:cNvCxnSpPr>
          <p:nvPr/>
        </p:nvCxnSpPr>
        <p:spPr>
          <a:xfrm>
            <a:off x="4819966" y="2449825"/>
            <a:ext cx="628500" cy="4233900"/>
          </a:xfrm>
          <a:prstGeom prst="bentConnector3">
            <a:avLst>
              <a:gd fmla="val 49998" name="adj1"/>
            </a:avLst>
          </a:prstGeom>
          <a:noFill/>
          <a:ln cap="flat" cmpd="sng" w="38100">
            <a:solidFill>
              <a:srgbClr val="2196F3"/>
            </a:solidFill>
            <a:prstDash val="solid"/>
            <a:round/>
            <a:headEnd len="med" w="med" type="none"/>
            <a:tailEnd len="med" w="med" type="none"/>
          </a:ln>
        </p:spPr>
      </p:cxnSp>
      <p:cxnSp>
        <p:nvCxnSpPr>
          <p:cNvPr id="406" name="Google Shape;406;p27"/>
          <p:cNvCxnSpPr>
            <a:stCxn id="342" idx="3"/>
            <a:endCxn id="403" idx="2"/>
          </p:cNvCxnSpPr>
          <p:nvPr/>
        </p:nvCxnSpPr>
        <p:spPr>
          <a:xfrm>
            <a:off x="4819966" y="2449825"/>
            <a:ext cx="624900" cy="4798500"/>
          </a:xfrm>
          <a:prstGeom prst="bentConnector3">
            <a:avLst>
              <a:gd fmla="val 49990" name="adj1"/>
            </a:avLst>
          </a:prstGeom>
          <a:noFill/>
          <a:ln cap="flat" cmpd="sng" w="38100">
            <a:solidFill>
              <a:srgbClr val="2196F3"/>
            </a:solidFill>
            <a:prstDash val="solid"/>
            <a:round/>
            <a:headEnd len="med" w="med" type="none"/>
            <a:tailEnd len="med" w="med" type="none"/>
          </a:ln>
        </p:spPr>
      </p:cxnSp>
      <p:cxnSp>
        <p:nvCxnSpPr>
          <p:cNvPr id="407" name="Google Shape;407;p27"/>
          <p:cNvCxnSpPr>
            <a:stCxn id="342" idx="3"/>
            <a:endCxn id="397" idx="2"/>
          </p:cNvCxnSpPr>
          <p:nvPr/>
        </p:nvCxnSpPr>
        <p:spPr>
          <a:xfrm>
            <a:off x="4819966" y="2449825"/>
            <a:ext cx="624900" cy="5295300"/>
          </a:xfrm>
          <a:prstGeom prst="bentConnector3">
            <a:avLst>
              <a:gd fmla="val 49990" name="adj1"/>
            </a:avLst>
          </a:prstGeom>
          <a:noFill/>
          <a:ln cap="flat" cmpd="sng" w="38100">
            <a:solidFill>
              <a:srgbClr val="2196F3"/>
            </a:solidFill>
            <a:prstDash val="solid"/>
            <a:round/>
            <a:headEnd len="med" w="med" type="none"/>
            <a:tailEnd len="med" w="med" type="none"/>
          </a:ln>
        </p:spPr>
      </p:cxnSp>
      <p:grpSp>
        <p:nvGrpSpPr>
          <p:cNvPr id="408" name="Google Shape;408;p27"/>
          <p:cNvGrpSpPr/>
          <p:nvPr/>
        </p:nvGrpSpPr>
        <p:grpSpPr>
          <a:xfrm>
            <a:off x="5448466" y="8041208"/>
            <a:ext cx="1701600" cy="400851"/>
            <a:chOff x="5653380" y="1933350"/>
            <a:chExt cx="1295470" cy="319200"/>
          </a:xfrm>
        </p:grpSpPr>
        <p:sp>
          <p:nvSpPr>
            <p:cNvPr id="409" name="Google Shape;409;p27"/>
            <p:cNvSpPr/>
            <p:nvPr/>
          </p:nvSpPr>
          <p:spPr>
            <a:xfrm>
              <a:off x="5766550" y="1933350"/>
              <a:ext cx="1182300" cy="319200"/>
            </a:xfrm>
            <a:prstGeom prst="roundRect">
              <a:avLst>
                <a:gd fmla="val 16667" name="adj"/>
              </a:avLst>
            </a:prstGeom>
            <a:no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rPr lang="en" sz="1600">
                  <a:solidFill>
                    <a:srgbClr val="3D3D3D"/>
                  </a:solidFill>
                  <a:latin typeface="Raleway"/>
                  <a:ea typeface="Raleway"/>
                  <a:cs typeface="Raleway"/>
                  <a:sym typeface="Raleway"/>
                </a:rPr>
                <a:t>Year</a:t>
              </a:r>
              <a:endParaRPr sz="1600">
                <a:solidFill>
                  <a:srgbClr val="3D3D3D"/>
                </a:solidFill>
                <a:latin typeface="Raleway"/>
                <a:ea typeface="Raleway"/>
                <a:cs typeface="Raleway"/>
                <a:sym typeface="Raleway"/>
              </a:endParaRPr>
            </a:p>
          </p:txBody>
        </p:sp>
        <p:sp>
          <p:nvSpPr>
            <p:cNvPr id="410" name="Google Shape;410;p27"/>
            <p:cNvSpPr/>
            <p:nvPr/>
          </p:nvSpPr>
          <p:spPr>
            <a:xfrm>
              <a:off x="5653380" y="1995869"/>
              <a:ext cx="174000" cy="174000"/>
            </a:xfrm>
            <a:prstGeom prst="ellipse">
              <a:avLst/>
            </a:prstGeom>
            <a:solidFill>
              <a:srgbClr val="60FF6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grpSp>
      <p:cxnSp>
        <p:nvCxnSpPr>
          <p:cNvPr id="411" name="Google Shape;411;p27"/>
          <p:cNvCxnSpPr>
            <a:stCxn id="342" idx="3"/>
            <a:endCxn id="410" idx="2"/>
          </p:cNvCxnSpPr>
          <p:nvPr/>
        </p:nvCxnSpPr>
        <p:spPr>
          <a:xfrm>
            <a:off x="4819966" y="2449825"/>
            <a:ext cx="628500" cy="5779200"/>
          </a:xfrm>
          <a:prstGeom prst="bentConnector3">
            <a:avLst>
              <a:gd fmla="val 50000" name="adj1"/>
            </a:avLst>
          </a:prstGeom>
          <a:noFill/>
          <a:ln cap="flat" cmpd="sng" w="38100">
            <a:solidFill>
              <a:srgbClr val="2196F3"/>
            </a:solidFill>
            <a:prstDash val="solid"/>
            <a:round/>
            <a:headEnd len="med" w="med" type="none"/>
            <a:tailEnd len="med" w="med" type="none"/>
          </a:ln>
        </p:spPr>
      </p:cxnSp>
      <p:sp>
        <p:nvSpPr>
          <p:cNvPr id="412" name="Google Shape;412;p27"/>
          <p:cNvSpPr/>
          <p:nvPr/>
        </p:nvSpPr>
        <p:spPr>
          <a:xfrm>
            <a:off x="4456918" y="4367760"/>
            <a:ext cx="228600" cy="218400"/>
          </a:xfrm>
          <a:prstGeom prst="ellipse">
            <a:avLst/>
          </a:prstGeom>
          <a:solidFill>
            <a:srgbClr val="FFFF0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a:p>
        </p:txBody>
      </p:sp>
      <p:sp>
        <p:nvSpPr>
          <p:cNvPr id="413" name="Google Shape;413;p27"/>
          <p:cNvSpPr/>
          <p:nvPr/>
        </p:nvSpPr>
        <p:spPr>
          <a:xfrm>
            <a:off x="4456925" y="4718700"/>
            <a:ext cx="228600" cy="218400"/>
          </a:xfrm>
          <a:prstGeom prst="ellipse">
            <a:avLst/>
          </a:prstGeom>
          <a:solidFill>
            <a:srgbClr val="FFFF0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a:p>
        </p:txBody>
      </p:sp>
      <p:sp>
        <p:nvSpPr>
          <p:cNvPr id="414" name="Google Shape;414;p27"/>
          <p:cNvSpPr/>
          <p:nvPr/>
        </p:nvSpPr>
        <p:spPr>
          <a:xfrm>
            <a:off x="4456918" y="5045135"/>
            <a:ext cx="228600" cy="218400"/>
          </a:xfrm>
          <a:prstGeom prst="ellipse">
            <a:avLst/>
          </a:prstGeom>
          <a:solidFill>
            <a:srgbClr val="FFFF00"/>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a:p>
        </p:txBody>
      </p:sp>
      <p:cxnSp>
        <p:nvCxnSpPr>
          <p:cNvPr id="415" name="Google Shape;415;p27"/>
          <p:cNvCxnSpPr>
            <a:stCxn id="337" idx="3"/>
            <a:endCxn id="412" idx="2"/>
          </p:cNvCxnSpPr>
          <p:nvPr/>
        </p:nvCxnSpPr>
        <p:spPr>
          <a:xfrm>
            <a:off x="3447432" y="3247726"/>
            <a:ext cx="1009500" cy="1229100"/>
          </a:xfrm>
          <a:prstGeom prst="bentConnector3">
            <a:avLst>
              <a:gd fmla="val 35916" name="adj1"/>
            </a:avLst>
          </a:prstGeom>
          <a:noFill/>
          <a:ln cap="flat" cmpd="sng" w="38100">
            <a:solidFill>
              <a:srgbClr val="2196F3"/>
            </a:solidFill>
            <a:prstDash val="solid"/>
            <a:round/>
            <a:headEnd len="med" w="med" type="none"/>
            <a:tailEnd len="med" w="med" type="none"/>
          </a:ln>
        </p:spPr>
      </p:cxnSp>
      <p:cxnSp>
        <p:nvCxnSpPr>
          <p:cNvPr id="416" name="Google Shape;416;p27"/>
          <p:cNvCxnSpPr>
            <a:stCxn id="337" idx="3"/>
            <a:endCxn id="413" idx="2"/>
          </p:cNvCxnSpPr>
          <p:nvPr/>
        </p:nvCxnSpPr>
        <p:spPr>
          <a:xfrm>
            <a:off x="3447432" y="3247726"/>
            <a:ext cx="1009500" cy="1580100"/>
          </a:xfrm>
          <a:prstGeom prst="bentConnector3">
            <a:avLst>
              <a:gd fmla="val 35916" name="adj1"/>
            </a:avLst>
          </a:prstGeom>
          <a:noFill/>
          <a:ln cap="flat" cmpd="sng" w="38100">
            <a:solidFill>
              <a:srgbClr val="2196F3"/>
            </a:solidFill>
            <a:prstDash val="solid"/>
            <a:round/>
            <a:headEnd len="med" w="med" type="none"/>
            <a:tailEnd len="med" w="med" type="none"/>
          </a:ln>
        </p:spPr>
      </p:cxnSp>
      <p:cxnSp>
        <p:nvCxnSpPr>
          <p:cNvPr id="417" name="Google Shape;417;p27"/>
          <p:cNvCxnSpPr>
            <a:stCxn id="337" idx="3"/>
            <a:endCxn id="414" idx="2"/>
          </p:cNvCxnSpPr>
          <p:nvPr/>
        </p:nvCxnSpPr>
        <p:spPr>
          <a:xfrm>
            <a:off x="3447432" y="3247726"/>
            <a:ext cx="1009500" cy="1906500"/>
          </a:xfrm>
          <a:prstGeom prst="bentConnector3">
            <a:avLst>
              <a:gd fmla="val 35916" name="adj1"/>
            </a:avLst>
          </a:prstGeom>
          <a:noFill/>
          <a:ln cap="flat" cmpd="sng" w="38100">
            <a:solidFill>
              <a:srgbClr val="2196F3"/>
            </a:solidFill>
            <a:prstDash val="solid"/>
            <a:round/>
            <a:headEnd len="med" w="med" type="none"/>
            <a:tailEnd len="med" w="med" type="none"/>
          </a:ln>
        </p:spPr>
      </p:cxnSp>
      <p:sp>
        <p:nvSpPr>
          <p:cNvPr id="418" name="Google Shape;418;p27"/>
          <p:cNvSpPr txBox="1"/>
          <p:nvPr/>
        </p:nvSpPr>
        <p:spPr>
          <a:xfrm>
            <a:off x="344025" y="3875950"/>
            <a:ext cx="3200400" cy="1662300"/>
          </a:xfrm>
          <a:prstGeom prst="rect">
            <a:avLst/>
          </a:prstGeom>
          <a:solidFill>
            <a:srgbClr val="FF6A6A"/>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600">
                <a:solidFill>
                  <a:schemeClr val="lt1"/>
                </a:solidFill>
                <a:latin typeface="Raleway"/>
                <a:ea typeface="Raleway"/>
                <a:cs typeface="Raleway"/>
                <a:sym typeface="Raleway"/>
              </a:rPr>
              <a:t>Database</a:t>
            </a:r>
            <a:r>
              <a:rPr b="1" lang="en" sz="1600">
                <a:solidFill>
                  <a:schemeClr val="lt1"/>
                </a:solidFill>
                <a:latin typeface="Raleway"/>
                <a:ea typeface="Raleway"/>
                <a:cs typeface="Raleway"/>
                <a:sym typeface="Raleway"/>
              </a:rPr>
              <a:t> Root: </a:t>
            </a:r>
            <a:r>
              <a:rPr lang="en" sz="1600">
                <a:solidFill>
                  <a:schemeClr val="lt1"/>
                </a:solidFill>
                <a:latin typeface="Raleway"/>
                <a:ea typeface="Raleway"/>
                <a:cs typeface="Raleway"/>
                <a:sym typeface="Raleway"/>
              </a:rPr>
              <a:t>Database</a:t>
            </a:r>
            <a:r>
              <a:rPr lang="en" sz="1600">
                <a:solidFill>
                  <a:schemeClr val="lt1"/>
                </a:solidFill>
                <a:latin typeface="Raleway"/>
                <a:ea typeface="Raleway"/>
                <a:cs typeface="Raleway"/>
                <a:sym typeface="Raleway"/>
              </a:rPr>
              <a:t> root is a reference to the database, like a link that helps to </a:t>
            </a:r>
            <a:r>
              <a:rPr lang="en" sz="1600">
                <a:solidFill>
                  <a:schemeClr val="lt1"/>
                </a:solidFill>
                <a:latin typeface="Raleway"/>
                <a:ea typeface="Raleway"/>
                <a:cs typeface="Raleway"/>
                <a:sym typeface="Raleway"/>
              </a:rPr>
              <a:t>embed</a:t>
            </a:r>
            <a:r>
              <a:rPr lang="en" sz="1600">
                <a:solidFill>
                  <a:schemeClr val="lt1"/>
                </a:solidFill>
                <a:latin typeface="Raleway"/>
                <a:ea typeface="Raleway"/>
                <a:cs typeface="Raleway"/>
                <a:sym typeface="Raleway"/>
              </a:rPr>
              <a:t> database with backend of the software. Here our database is located in south-asia, Singapur.</a:t>
            </a:r>
            <a:endParaRPr sz="1700">
              <a:solidFill>
                <a:schemeClr val="lt1"/>
              </a:solidFill>
              <a:latin typeface="Raleway"/>
              <a:ea typeface="Raleway"/>
              <a:cs typeface="Raleway"/>
              <a:sym typeface="Raleway"/>
            </a:endParaRPr>
          </a:p>
        </p:txBody>
      </p:sp>
      <p:sp>
        <p:nvSpPr>
          <p:cNvPr id="419" name="Google Shape;419;p27"/>
          <p:cNvSpPr txBox="1"/>
          <p:nvPr/>
        </p:nvSpPr>
        <p:spPr>
          <a:xfrm>
            <a:off x="344025" y="5650775"/>
            <a:ext cx="4476000" cy="1908600"/>
          </a:xfrm>
          <a:prstGeom prst="rect">
            <a:avLst/>
          </a:prstGeom>
          <a:solidFill>
            <a:schemeClr val="accent4"/>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600">
                <a:solidFill>
                  <a:schemeClr val="lt1"/>
                </a:solidFill>
                <a:latin typeface="Raleway"/>
                <a:ea typeface="Raleway"/>
                <a:cs typeface="Raleway"/>
                <a:sym typeface="Raleway"/>
              </a:rPr>
              <a:t>Movies:</a:t>
            </a:r>
            <a:r>
              <a:rPr lang="en" sz="1600">
                <a:solidFill>
                  <a:schemeClr val="lt1"/>
                </a:solidFill>
                <a:latin typeface="Raleway"/>
                <a:ea typeface="Raleway"/>
                <a:cs typeface="Raleway"/>
                <a:sym typeface="Raleway"/>
              </a:rPr>
              <a:t> In json tree, movie object is a encapsulated set of movie objects. Here each object represent a movie. The keys of these object is </a:t>
            </a:r>
            <a:r>
              <a:rPr lang="en" sz="1600">
                <a:solidFill>
                  <a:schemeClr val="lt1"/>
                </a:solidFill>
                <a:latin typeface="Raleway"/>
                <a:ea typeface="Raleway"/>
                <a:cs typeface="Raleway"/>
                <a:sym typeface="Raleway"/>
              </a:rPr>
              <a:t>serialized</a:t>
            </a:r>
            <a:r>
              <a:rPr lang="en" sz="1600">
                <a:solidFill>
                  <a:schemeClr val="lt1"/>
                </a:solidFill>
                <a:latin typeface="Raleway"/>
                <a:ea typeface="Raleway"/>
                <a:cs typeface="Raleway"/>
                <a:sym typeface="Raleway"/>
              </a:rPr>
              <a:t> to access easily. These objects are called as data snapshots. The serial indices starts from 1 to the number of movies.</a:t>
            </a:r>
            <a:endParaRPr sz="1600">
              <a:solidFill>
                <a:schemeClr val="lt1"/>
              </a:solidFill>
              <a:latin typeface="Raleway"/>
              <a:ea typeface="Raleway"/>
              <a:cs typeface="Raleway"/>
              <a:sym typeface="Raleway"/>
            </a:endParaRPr>
          </a:p>
        </p:txBody>
      </p:sp>
      <p:sp>
        <p:nvSpPr>
          <p:cNvPr id="420" name="Google Shape;420;p27"/>
          <p:cNvSpPr txBox="1"/>
          <p:nvPr/>
        </p:nvSpPr>
        <p:spPr>
          <a:xfrm>
            <a:off x="338925" y="7671900"/>
            <a:ext cx="4486200" cy="1662300"/>
          </a:xfrm>
          <a:prstGeom prst="rect">
            <a:avLst/>
          </a:prstGeom>
          <a:solidFill>
            <a:schemeClr val="accent6"/>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600">
                <a:solidFill>
                  <a:schemeClr val="dk1"/>
                </a:solidFill>
                <a:latin typeface="Raleway"/>
                <a:ea typeface="Raleway"/>
                <a:cs typeface="Raleway"/>
                <a:sym typeface="Raleway"/>
              </a:rPr>
              <a:t>Movie Object: </a:t>
            </a:r>
            <a:r>
              <a:rPr lang="en" sz="1600">
                <a:solidFill>
                  <a:schemeClr val="dk1"/>
                </a:solidFill>
                <a:latin typeface="Raleway"/>
                <a:ea typeface="Raleway"/>
                <a:cs typeface="Raleway"/>
                <a:sym typeface="Raleway"/>
              </a:rPr>
              <a:t>Movie object is a instance of a particular movie. Each object contains data about a </a:t>
            </a:r>
            <a:r>
              <a:rPr lang="en" sz="1600">
                <a:solidFill>
                  <a:schemeClr val="dk1"/>
                </a:solidFill>
                <a:latin typeface="Raleway"/>
                <a:ea typeface="Raleway"/>
                <a:cs typeface="Raleway"/>
                <a:sym typeface="Raleway"/>
              </a:rPr>
              <a:t>particular</a:t>
            </a:r>
            <a:r>
              <a:rPr lang="en" sz="1600">
                <a:solidFill>
                  <a:schemeClr val="dk1"/>
                </a:solidFill>
                <a:latin typeface="Raleway"/>
                <a:ea typeface="Raleway"/>
                <a:cs typeface="Raleway"/>
                <a:sym typeface="Raleway"/>
              </a:rPr>
              <a:t> movie. </a:t>
            </a:r>
            <a:r>
              <a:rPr lang="en" sz="1600">
                <a:solidFill>
                  <a:schemeClr val="dk1"/>
                </a:solidFill>
                <a:latin typeface="Raleway"/>
                <a:ea typeface="Raleway"/>
                <a:cs typeface="Raleway"/>
                <a:sym typeface="Raleway"/>
              </a:rPr>
              <a:t>The informations are cast, director, distributor, genre, metacritic, imdb, movie name, horizontal poster, vertical poster, rotten tomatoes, story, video link, year. </a:t>
            </a:r>
            <a:endParaRPr sz="1600">
              <a:solidFill>
                <a:schemeClr val="dk1"/>
              </a:solidFill>
              <a:latin typeface="Raleway"/>
              <a:ea typeface="Raleway"/>
              <a:cs typeface="Raleway"/>
              <a:sym typeface="Raleway"/>
            </a:endParaRPr>
          </a:p>
        </p:txBody>
      </p:sp>
      <p:sp>
        <p:nvSpPr>
          <p:cNvPr id="421" name="Google Shape;421;p27"/>
          <p:cNvSpPr txBox="1"/>
          <p:nvPr/>
        </p:nvSpPr>
        <p:spPr>
          <a:xfrm>
            <a:off x="321800" y="9510825"/>
            <a:ext cx="7056900" cy="892800"/>
          </a:xfrm>
          <a:prstGeom prst="rect">
            <a:avLst/>
          </a:prstGeom>
          <a:solidFill>
            <a:schemeClr val="accent5"/>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600">
                <a:solidFill>
                  <a:schemeClr val="lt1"/>
                </a:solidFill>
                <a:latin typeface="Raleway"/>
                <a:ea typeface="Raleway"/>
                <a:cs typeface="Raleway"/>
                <a:sym typeface="Raleway"/>
              </a:rPr>
              <a:t>The structure of database is </a:t>
            </a:r>
            <a:r>
              <a:rPr lang="en" sz="1600">
                <a:solidFill>
                  <a:schemeClr val="lt1"/>
                </a:solidFill>
                <a:latin typeface="Raleway"/>
                <a:ea typeface="Raleway"/>
                <a:cs typeface="Raleway"/>
                <a:sym typeface="Raleway"/>
              </a:rPr>
              <a:t>arranged</a:t>
            </a:r>
            <a:r>
              <a:rPr lang="en" sz="1600">
                <a:solidFill>
                  <a:schemeClr val="lt1"/>
                </a:solidFill>
                <a:latin typeface="Raleway"/>
                <a:ea typeface="Raleway"/>
                <a:cs typeface="Raleway"/>
                <a:sym typeface="Raleway"/>
              </a:rPr>
              <a:t> as simulated in this document. </a:t>
            </a:r>
            <a:r>
              <a:rPr lang="en" sz="1500">
                <a:solidFill>
                  <a:schemeClr val="lt1"/>
                </a:solidFill>
                <a:latin typeface="Raleway"/>
                <a:ea typeface="Raleway"/>
                <a:cs typeface="Raleway"/>
                <a:sym typeface="Raleway"/>
              </a:rPr>
              <a:t>The database we are using is a non relational database. It doesn't structure data in table but as json tree. So there is no concept of keys.</a:t>
            </a:r>
            <a:endParaRPr sz="1600">
              <a:solidFill>
                <a:schemeClr val="lt1"/>
              </a:solidFill>
              <a:latin typeface="Raleway"/>
              <a:ea typeface="Raleway"/>
              <a:cs typeface="Raleway"/>
              <a:sym typeface="Raleway"/>
            </a:endParaRPr>
          </a:p>
        </p:txBody>
      </p:sp>
      <p:pic>
        <p:nvPicPr>
          <p:cNvPr id="422" name="Google Shape;422;p27"/>
          <p:cNvPicPr preferRelativeResize="0"/>
          <p:nvPr/>
        </p:nvPicPr>
        <p:blipFill>
          <a:blip r:embed="rId3">
            <a:alphaModFix/>
          </a:blip>
          <a:stretch>
            <a:fillRect/>
          </a:stretch>
        </p:blipFill>
        <p:spPr>
          <a:xfrm flipH="1">
            <a:off x="5472023" y="8742788"/>
            <a:ext cx="388396" cy="400848"/>
          </a:xfrm>
          <a:prstGeom prst="rect">
            <a:avLst/>
          </a:prstGeom>
          <a:noFill/>
          <a:ln>
            <a:noFill/>
          </a:ln>
        </p:spPr>
      </p:pic>
      <p:sp>
        <p:nvSpPr>
          <p:cNvPr id="423" name="Google Shape;423;p27"/>
          <p:cNvSpPr txBox="1"/>
          <p:nvPr/>
        </p:nvSpPr>
        <p:spPr>
          <a:xfrm>
            <a:off x="5860425" y="8742788"/>
            <a:ext cx="1302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Raleway"/>
                <a:ea typeface="Raleway"/>
                <a:cs typeface="Raleway"/>
                <a:sym typeface="Raleway"/>
              </a:rPr>
              <a:t>Cloud Storage</a:t>
            </a:r>
            <a:endParaRPr sz="1300">
              <a:latin typeface="Raleway"/>
              <a:ea typeface="Raleway"/>
              <a:cs typeface="Raleway"/>
              <a:sym typeface="Raleway"/>
            </a:endParaRPr>
          </a:p>
        </p:txBody>
      </p:sp>
      <p:sp>
        <p:nvSpPr>
          <p:cNvPr id="424" name="Google Shape;424;p27"/>
          <p:cNvSpPr/>
          <p:nvPr/>
        </p:nvSpPr>
        <p:spPr>
          <a:xfrm>
            <a:off x="5164629" y="8836931"/>
            <a:ext cx="228600" cy="218400"/>
          </a:xfrm>
          <a:prstGeom prst="ellipse">
            <a:avLst/>
          </a:prstGeom>
          <a:solidFill>
            <a:srgbClr val="1D6BF7"/>
          </a:solidFill>
          <a:ln cap="flat" cmpd="sng" w="38100">
            <a:solidFill>
              <a:srgbClr val="2196F3"/>
            </a:solidFill>
            <a:prstDash val="solid"/>
            <a:round/>
            <a:headEnd len="sm" w="sm" type="none"/>
            <a:tailEnd len="sm" w="sm" type="none"/>
          </a:ln>
        </p:spPr>
        <p:txBody>
          <a:bodyPr anchorCtr="0" anchor="ctr" bIns="75600" lIns="75600" spcFirstLastPara="1" rIns="75600" wrap="square" tIns="75600">
            <a:noAutofit/>
          </a:bodyPr>
          <a:lstStyle/>
          <a:p>
            <a:pPr indent="0" lvl="0" marL="0" rtl="0" algn="ctr">
              <a:spcBef>
                <a:spcPts val="0"/>
              </a:spcBef>
              <a:spcAft>
                <a:spcPts val="0"/>
              </a:spcAft>
              <a:buNone/>
            </a:pPr>
            <a:r>
              <a:t/>
            </a:r>
            <a:endParaRPr sz="1600">
              <a:latin typeface="Raleway"/>
              <a:ea typeface="Raleway"/>
              <a:cs typeface="Raleway"/>
              <a:sym typeface="Raleway"/>
            </a:endParaRPr>
          </a:p>
        </p:txBody>
      </p:sp>
      <p:cxnSp>
        <p:nvCxnSpPr>
          <p:cNvPr id="425" name="Google Shape;425;p27"/>
          <p:cNvCxnSpPr>
            <a:stCxn id="396" idx="3"/>
            <a:endCxn id="424" idx="2"/>
          </p:cNvCxnSpPr>
          <p:nvPr/>
        </p:nvCxnSpPr>
        <p:spPr>
          <a:xfrm flipH="1">
            <a:off x="5164642" y="7745059"/>
            <a:ext cx="1985400" cy="1201200"/>
          </a:xfrm>
          <a:prstGeom prst="bentConnector5">
            <a:avLst>
              <a:gd fmla="val -7462" name="adj1"/>
              <a:gd fmla="val 70346" name="adj2"/>
              <a:gd fmla="val 108585" name="adj3"/>
            </a:avLst>
          </a:prstGeom>
          <a:noFill/>
          <a:ln cap="flat" cmpd="sng" w="38100">
            <a:solidFill>
              <a:srgbClr val="2196F3"/>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8"/>
          <p:cNvSpPr/>
          <p:nvPr/>
        </p:nvSpPr>
        <p:spPr>
          <a:xfrm>
            <a:off x="371225" y="2091800"/>
            <a:ext cx="2387700" cy="2561400"/>
          </a:xfrm>
          <a:prstGeom prst="roundRect">
            <a:avLst>
              <a:gd fmla="val 9840" name="adj"/>
            </a:avLst>
          </a:prstGeom>
          <a:noFill/>
          <a:ln cap="flat" cmpd="sng" w="19050">
            <a:solidFill>
              <a:srgbClr val="1D6BF7"/>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aleway"/>
              <a:ea typeface="Raleway"/>
              <a:cs typeface="Raleway"/>
              <a:sym typeface="Raleway"/>
            </a:endParaRPr>
          </a:p>
        </p:txBody>
      </p:sp>
      <p:sp>
        <p:nvSpPr>
          <p:cNvPr id="431" name="Google Shape;431;p28"/>
          <p:cNvSpPr txBox="1"/>
          <p:nvPr>
            <p:ph type="title"/>
          </p:nvPr>
        </p:nvSpPr>
        <p:spPr>
          <a:xfrm>
            <a:off x="333900" y="315500"/>
            <a:ext cx="7044600" cy="1200000"/>
          </a:xfrm>
          <a:prstGeom prst="rect">
            <a:avLst/>
          </a:prstGeom>
          <a:solidFill>
            <a:schemeClr val="accent5"/>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Database Dataflow</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Integration With Backend</a:t>
            </a:r>
            <a:endParaRPr sz="2000">
              <a:solidFill>
                <a:schemeClr val="lt1"/>
              </a:solidFill>
              <a:latin typeface="Raleway"/>
              <a:ea typeface="Raleway"/>
              <a:cs typeface="Raleway"/>
              <a:sym typeface="Raleway"/>
            </a:endParaRPr>
          </a:p>
        </p:txBody>
      </p:sp>
      <p:pic>
        <p:nvPicPr>
          <p:cNvPr id="432" name="Google Shape;432;p28"/>
          <p:cNvPicPr preferRelativeResize="0"/>
          <p:nvPr/>
        </p:nvPicPr>
        <p:blipFill>
          <a:blip r:embed="rId3">
            <a:alphaModFix/>
          </a:blip>
          <a:stretch>
            <a:fillRect/>
          </a:stretch>
        </p:blipFill>
        <p:spPr>
          <a:xfrm>
            <a:off x="5082809" y="2832321"/>
            <a:ext cx="618000" cy="635106"/>
          </a:xfrm>
          <a:prstGeom prst="rect">
            <a:avLst/>
          </a:prstGeom>
          <a:noFill/>
          <a:ln>
            <a:noFill/>
          </a:ln>
        </p:spPr>
      </p:pic>
      <p:pic>
        <p:nvPicPr>
          <p:cNvPr id="433" name="Google Shape;433;p28"/>
          <p:cNvPicPr preferRelativeResize="0"/>
          <p:nvPr/>
        </p:nvPicPr>
        <p:blipFill rotWithShape="1">
          <a:blip r:embed="rId4">
            <a:alphaModFix/>
          </a:blip>
          <a:srcRect b="16177" l="0" r="0" t="0"/>
          <a:stretch/>
        </p:blipFill>
        <p:spPr>
          <a:xfrm flipH="1">
            <a:off x="3856201" y="1771627"/>
            <a:ext cx="651324" cy="561000"/>
          </a:xfrm>
          <a:prstGeom prst="rect">
            <a:avLst/>
          </a:prstGeom>
          <a:noFill/>
          <a:ln>
            <a:noFill/>
          </a:ln>
        </p:spPr>
      </p:pic>
      <p:sp>
        <p:nvSpPr>
          <p:cNvPr id="434" name="Google Shape;434;p28"/>
          <p:cNvSpPr txBox="1"/>
          <p:nvPr/>
        </p:nvSpPr>
        <p:spPr>
          <a:xfrm>
            <a:off x="4532592" y="1955000"/>
            <a:ext cx="1542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latin typeface="Raleway"/>
                <a:ea typeface="Raleway"/>
                <a:cs typeface="Raleway"/>
                <a:sym typeface="Raleway"/>
              </a:rPr>
              <a:t>Cloud Storage</a:t>
            </a:r>
            <a:endParaRPr b="1" sz="1500">
              <a:latin typeface="Raleway"/>
              <a:ea typeface="Raleway"/>
              <a:cs typeface="Raleway"/>
              <a:sym typeface="Raleway"/>
            </a:endParaRPr>
          </a:p>
        </p:txBody>
      </p:sp>
      <p:sp>
        <p:nvSpPr>
          <p:cNvPr id="435" name="Google Shape;435;p28"/>
          <p:cNvSpPr txBox="1"/>
          <p:nvPr/>
        </p:nvSpPr>
        <p:spPr>
          <a:xfrm>
            <a:off x="5708192" y="2886438"/>
            <a:ext cx="1542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latin typeface="Raleway"/>
                <a:ea typeface="Raleway"/>
                <a:cs typeface="Raleway"/>
                <a:sym typeface="Raleway"/>
              </a:rPr>
              <a:t>Realtime DB</a:t>
            </a:r>
            <a:endParaRPr b="1" sz="1500">
              <a:latin typeface="Raleway"/>
              <a:ea typeface="Raleway"/>
              <a:cs typeface="Raleway"/>
              <a:sym typeface="Raleway"/>
            </a:endParaRPr>
          </a:p>
        </p:txBody>
      </p:sp>
      <p:sp>
        <p:nvSpPr>
          <p:cNvPr id="436" name="Google Shape;436;p28"/>
          <p:cNvSpPr/>
          <p:nvPr/>
        </p:nvSpPr>
        <p:spPr>
          <a:xfrm>
            <a:off x="486300" y="4015200"/>
            <a:ext cx="2162100" cy="409500"/>
          </a:xfrm>
          <a:prstGeom prst="wedgeRoundRectCallout">
            <a:avLst>
              <a:gd fmla="val -21606" name="adj1"/>
              <a:gd fmla="val 80755" name="adj2"/>
              <a:gd fmla="val 0" name="adj3"/>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Request Of </a:t>
            </a:r>
            <a:r>
              <a:rPr lang="en">
                <a:latin typeface="Raleway"/>
                <a:ea typeface="Raleway"/>
                <a:cs typeface="Raleway"/>
                <a:sym typeface="Raleway"/>
              </a:rPr>
              <a:t>Data Fetch</a:t>
            </a:r>
            <a:endParaRPr>
              <a:latin typeface="Raleway"/>
              <a:ea typeface="Raleway"/>
              <a:cs typeface="Raleway"/>
              <a:sym typeface="Raleway"/>
            </a:endParaRPr>
          </a:p>
        </p:txBody>
      </p:sp>
      <p:sp>
        <p:nvSpPr>
          <p:cNvPr id="437" name="Google Shape;437;p28"/>
          <p:cNvSpPr/>
          <p:nvPr/>
        </p:nvSpPr>
        <p:spPr>
          <a:xfrm>
            <a:off x="489125" y="2249350"/>
            <a:ext cx="489000" cy="669300"/>
          </a:xfrm>
          <a:prstGeom prst="can">
            <a:avLst>
              <a:gd fmla="val 25000" name="adj"/>
            </a:avLst>
          </a:prstGeom>
          <a:solidFill>
            <a:srgbClr val="91B9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1425650" y="2249350"/>
            <a:ext cx="1222800" cy="6693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Secondary Storage Manager</a:t>
            </a:r>
            <a:endParaRPr>
              <a:latin typeface="Raleway"/>
              <a:ea typeface="Raleway"/>
              <a:cs typeface="Raleway"/>
              <a:sym typeface="Raleway"/>
            </a:endParaRPr>
          </a:p>
        </p:txBody>
      </p:sp>
      <p:sp>
        <p:nvSpPr>
          <p:cNvPr id="439" name="Google Shape;439;p28"/>
          <p:cNvSpPr/>
          <p:nvPr/>
        </p:nvSpPr>
        <p:spPr>
          <a:xfrm>
            <a:off x="486300" y="3344675"/>
            <a:ext cx="2162100" cy="4095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Java Backend</a:t>
            </a:r>
            <a:endParaRPr>
              <a:latin typeface="Raleway"/>
              <a:ea typeface="Raleway"/>
              <a:cs typeface="Raleway"/>
              <a:sym typeface="Raleway"/>
            </a:endParaRPr>
          </a:p>
        </p:txBody>
      </p:sp>
      <p:cxnSp>
        <p:nvCxnSpPr>
          <p:cNvPr id="440" name="Google Shape;440;p28"/>
          <p:cNvCxnSpPr>
            <a:stCxn id="438" idx="1"/>
            <a:endCxn id="437" idx="4"/>
          </p:cNvCxnSpPr>
          <p:nvPr/>
        </p:nvCxnSpPr>
        <p:spPr>
          <a:xfrm rot="10800000">
            <a:off x="978050" y="2584000"/>
            <a:ext cx="447600" cy="0"/>
          </a:xfrm>
          <a:prstGeom prst="straightConnector1">
            <a:avLst/>
          </a:prstGeom>
          <a:noFill/>
          <a:ln cap="flat" cmpd="sng" w="19050">
            <a:solidFill>
              <a:srgbClr val="91B9FF"/>
            </a:solidFill>
            <a:prstDash val="solid"/>
            <a:round/>
            <a:headEnd len="med" w="med" type="triangle"/>
            <a:tailEnd len="med" w="med" type="triangle"/>
          </a:ln>
        </p:spPr>
      </p:cxnSp>
      <p:cxnSp>
        <p:nvCxnSpPr>
          <p:cNvPr id="441" name="Google Shape;441;p28"/>
          <p:cNvCxnSpPr>
            <a:stCxn id="439" idx="0"/>
            <a:endCxn id="438" idx="2"/>
          </p:cNvCxnSpPr>
          <p:nvPr/>
        </p:nvCxnSpPr>
        <p:spPr>
          <a:xfrm rot="-5400000">
            <a:off x="1589250" y="2896775"/>
            <a:ext cx="426000" cy="469800"/>
          </a:xfrm>
          <a:prstGeom prst="bentConnector3">
            <a:avLst>
              <a:gd fmla="val 50003" name="adj1"/>
            </a:avLst>
          </a:prstGeom>
          <a:noFill/>
          <a:ln cap="flat" cmpd="sng" w="19050">
            <a:solidFill>
              <a:srgbClr val="91B9FF"/>
            </a:solidFill>
            <a:prstDash val="solid"/>
            <a:round/>
            <a:headEnd len="med" w="med" type="triangle"/>
            <a:tailEnd len="med" w="med" type="triangle"/>
          </a:ln>
        </p:spPr>
      </p:cxnSp>
      <p:cxnSp>
        <p:nvCxnSpPr>
          <p:cNvPr id="442" name="Google Shape;442;p28"/>
          <p:cNvCxnSpPr>
            <a:stCxn id="439" idx="2"/>
            <a:endCxn id="436" idx="0"/>
          </p:cNvCxnSpPr>
          <p:nvPr/>
        </p:nvCxnSpPr>
        <p:spPr>
          <a:xfrm>
            <a:off x="1567350" y="3754175"/>
            <a:ext cx="0" cy="261000"/>
          </a:xfrm>
          <a:prstGeom prst="straightConnector1">
            <a:avLst/>
          </a:prstGeom>
          <a:noFill/>
          <a:ln cap="flat" cmpd="sng" w="19050">
            <a:solidFill>
              <a:srgbClr val="91B9FF"/>
            </a:solidFill>
            <a:prstDash val="solid"/>
            <a:round/>
            <a:headEnd len="med" w="med" type="none"/>
            <a:tailEnd len="med" w="med" type="triangle"/>
          </a:ln>
        </p:spPr>
      </p:cxnSp>
      <p:sp>
        <p:nvSpPr>
          <p:cNvPr id="443" name="Google Shape;443;p28"/>
          <p:cNvSpPr txBox="1"/>
          <p:nvPr/>
        </p:nvSpPr>
        <p:spPr>
          <a:xfrm>
            <a:off x="322050" y="1735350"/>
            <a:ext cx="2490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rgbClr val="2196F3"/>
                </a:solidFill>
                <a:latin typeface="Raleway"/>
                <a:ea typeface="Raleway"/>
                <a:cs typeface="Raleway"/>
                <a:sym typeface="Raleway"/>
              </a:rPr>
              <a:t>Android </a:t>
            </a:r>
            <a:r>
              <a:rPr b="1" lang="en">
                <a:solidFill>
                  <a:srgbClr val="2196F3"/>
                </a:solidFill>
                <a:latin typeface="Raleway"/>
                <a:ea typeface="Raleway"/>
                <a:cs typeface="Raleway"/>
                <a:sym typeface="Raleway"/>
              </a:rPr>
              <a:t>Device</a:t>
            </a:r>
            <a:endParaRPr b="1">
              <a:solidFill>
                <a:srgbClr val="2196F3"/>
              </a:solidFill>
              <a:latin typeface="Raleway"/>
              <a:ea typeface="Raleway"/>
              <a:cs typeface="Raleway"/>
              <a:sym typeface="Raleway"/>
            </a:endParaRPr>
          </a:p>
        </p:txBody>
      </p:sp>
      <p:sp>
        <p:nvSpPr>
          <p:cNvPr id="444" name="Google Shape;444;p28"/>
          <p:cNvSpPr/>
          <p:nvPr/>
        </p:nvSpPr>
        <p:spPr>
          <a:xfrm>
            <a:off x="371225" y="5247075"/>
            <a:ext cx="2419800" cy="514800"/>
          </a:xfrm>
          <a:prstGeom prst="roundRect">
            <a:avLst>
              <a:gd fmla="val 16667" name="adj"/>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Server Administrator</a:t>
            </a:r>
            <a:endParaRPr>
              <a:latin typeface="Raleway"/>
              <a:ea typeface="Raleway"/>
              <a:cs typeface="Raleway"/>
              <a:sym typeface="Raleway"/>
            </a:endParaRPr>
          </a:p>
        </p:txBody>
      </p:sp>
      <p:cxnSp>
        <p:nvCxnSpPr>
          <p:cNvPr id="445" name="Google Shape;445;p28"/>
          <p:cNvCxnSpPr>
            <a:stCxn id="436" idx="4"/>
            <a:endCxn id="444" idx="0"/>
          </p:cNvCxnSpPr>
          <p:nvPr/>
        </p:nvCxnSpPr>
        <p:spPr>
          <a:xfrm flipH="1" rot="-5400000">
            <a:off x="992507" y="4658342"/>
            <a:ext cx="696300" cy="480900"/>
          </a:xfrm>
          <a:prstGeom prst="bentConnector3">
            <a:avLst>
              <a:gd fmla="val 50014" name="adj1"/>
            </a:avLst>
          </a:prstGeom>
          <a:noFill/>
          <a:ln cap="flat" cmpd="sng" w="28575">
            <a:solidFill>
              <a:srgbClr val="1D6BF7"/>
            </a:solidFill>
            <a:prstDash val="solid"/>
            <a:round/>
            <a:headEnd len="med" w="med" type="none"/>
            <a:tailEnd len="med" w="med" type="triangle"/>
          </a:ln>
        </p:spPr>
      </p:cxnSp>
      <p:sp>
        <p:nvSpPr>
          <p:cNvPr id="446" name="Google Shape;446;p28"/>
          <p:cNvSpPr/>
          <p:nvPr/>
        </p:nvSpPr>
        <p:spPr>
          <a:xfrm>
            <a:off x="3256525" y="5118325"/>
            <a:ext cx="1866375" cy="772300"/>
          </a:xfrm>
          <a:prstGeom prst="flowChartDecision">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Justified By Rules</a:t>
            </a:r>
            <a:endParaRPr>
              <a:latin typeface="Raleway"/>
              <a:ea typeface="Raleway"/>
              <a:cs typeface="Raleway"/>
              <a:sym typeface="Raleway"/>
            </a:endParaRPr>
          </a:p>
        </p:txBody>
      </p:sp>
      <p:cxnSp>
        <p:nvCxnSpPr>
          <p:cNvPr id="447" name="Google Shape;447;p28"/>
          <p:cNvCxnSpPr>
            <a:stCxn id="444" idx="3"/>
            <a:endCxn id="446" idx="1"/>
          </p:cNvCxnSpPr>
          <p:nvPr/>
        </p:nvCxnSpPr>
        <p:spPr>
          <a:xfrm>
            <a:off x="2791025" y="5504475"/>
            <a:ext cx="465600" cy="0"/>
          </a:xfrm>
          <a:prstGeom prst="straightConnector1">
            <a:avLst/>
          </a:prstGeom>
          <a:noFill/>
          <a:ln cap="flat" cmpd="sng" w="28575">
            <a:solidFill>
              <a:srgbClr val="1D6BF7"/>
            </a:solidFill>
            <a:prstDash val="solid"/>
            <a:round/>
            <a:headEnd len="med" w="med" type="none"/>
            <a:tailEnd len="med" w="med" type="triangle"/>
          </a:ln>
        </p:spPr>
      </p:cxnSp>
      <p:sp>
        <p:nvSpPr>
          <p:cNvPr id="448" name="Google Shape;448;p28"/>
          <p:cNvSpPr/>
          <p:nvPr/>
        </p:nvSpPr>
        <p:spPr>
          <a:xfrm>
            <a:off x="6012950" y="5080700"/>
            <a:ext cx="1066500" cy="669300"/>
          </a:xfrm>
          <a:prstGeom prst="cube">
            <a:avLst>
              <a:gd fmla="val 25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Raleway"/>
                <a:ea typeface="Raleway"/>
                <a:cs typeface="Raleway"/>
                <a:sym typeface="Raleway"/>
              </a:rPr>
              <a:t>Dispose</a:t>
            </a:r>
            <a:endParaRPr>
              <a:latin typeface="Raleway"/>
              <a:ea typeface="Raleway"/>
              <a:cs typeface="Raleway"/>
              <a:sym typeface="Raleway"/>
            </a:endParaRPr>
          </a:p>
        </p:txBody>
      </p:sp>
      <p:cxnSp>
        <p:nvCxnSpPr>
          <p:cNvPr id="449" name="Google Shape;449;p28"/>
          <p:cNvCxnSpPr>
            <a:stCxn id="446" idx="3"/>
            <a:endCxn id="448" idx="2"/>
          </p:cNvCxnSpPr>
          <p:nvPr/>
        </p:nvCxnSpPr>
        <p:spPr>
          <a:xfrm flipH="1" rot="10800000">
            <a:off x="5122900" y="5499075"/>
            <a:ext cx="890100" cy="5400"/>
          </a:xfrm>
          <a:prstGeom prst="straightConnector1">
            <a:avLst/>
          </a:prstGeom>
          <a:noFill/>
          <a:ln cap="flat" cmpd="sng" w="28575">
            <a:solidFill>
              <a:srgbClr val="FF0000"/>
            </a:solidFill>
            <a:prstDash val="solid"/>
            <a:round/>
            <a:headEnd len="med" w="med" type="none"/>
            <a:tailEnd len="med" w="med" type="triangle"/>
          </a:ln>
        </p:spPr>
      </p:cxnSp>
      <p:sp>
        <p:nvSpPr>
          <p:cNvPr id="450" name="Google Shape;450;p28"/>
          <p:cNvSpPr/>
          <p:nvPr/>
        </p:nvSpPr>
        <p:spPr>
          <a:xfrm>
            <a:off x="3513950" y="3983900"/>
            <a:ext cx="1347300" cy="669300"/>
          </a:xfrm>
          <a:prstGeom prst="flowChartDecision">
            <a:avLst/>
          </a:prstGeom>
          <a:noFill/>
          <a:ln cap="flat" cmpd="sng" w="19050">
            <a:solidFill>
              <a:srgbClr val="1D6BF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Data Type</a:t>
            </a:r>
            <a:endParaRPr>
              <a:latin typeface="Raleway"/>
              <a:ea typeface="Raleway"/>
              <a:cs typeface="Raleway"/>
              <a:sym typeface="Raleway"/>
            </a:endParaRPr>
          </a:p>
        </p:txBody>
      </p:sp>
      <p:cxnSp>
        <p:nvCxnSpPr>
          <p:cNvPr id="451" name="Google Shape;451;p28"/>
          <p:cNvCxnSpPr>
            <a:stCxn id="446" idx="0"/>
            <a:endCxn id="450" idx="2"/>
          </p:cNvCxnSpPr>
          <p:nvPr/>
        </p:nvCxnSpPr>
        <p:spPr>
          <a:xfrm rot="10800000">
            <a:off x="4187613" y="4653325"/>
            <a:ext cx="2100" cy="465000"/>
          </a:xfrm>
          <a:prstGeom prst="straightConnector1">
            <a:avLst/>
          </a:prstGeom>
          <a:noFill/>
          <a:ln cap="flat" cmpd="sng" w="28575">
            <a:solidFill>
              <a:srgbClr val="60FF60"/>
            </a:solidFill>
            <a:prstDash val="solid"/>
            <a:round/>
            <a:headEnd len="med" w="med" type="none"/>
            <a:tailEnd len="med" w="med" type="triangle"/>
          </a:ln>
        </p:spPr>
      </p:cxnSp>
      <p:sp>
        <p:nvSpPr>
          <p:cNvPr id="452" name="Google Shape;452;p28"/>
          <p:cNvSpPr/>
          <p:nvPr/>
        </p:nvSpPr>
        <p:spPr>
          <a:xfrm>
            <a:off x="6158000" y="3983900"/>
            <a:ext cx="1081200" cy="6693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Database Manager</a:t>
            </a:r>
            <a:endParaRPr>
              <a:latin typeface="Raleway"/>
              <a:ea typeface="Raleway"/>
              <a:cs typeface="Raleway"/>
              <a:sym typeface="Raleway"/>
            </a:endParaRPr>
          </a:p>
        </p:txBody>
      </p:sp>
      <p:cxnSp>
        <p:nvCxnSpPr>
          <p:cNvPr id="453" name="Google Shape;453;p28"/>
          <p:cNvCxnSpPr>
            <a:stCxn id="450" idx="3"/>
            <a:endCxn id="452" idx="1"/>
          </p:cNvCxnSpPr>
          <p:nvPr/>
        </p:nvCxnSpPr>
        <p:spPr>
          <a:xfrm>
            <a:off x="4861250" y="4318550"/>
            <a:ext cx="1296900" cy="0"/>
          </a:xfrm>
          <a:prstGeom prst="straightConnector1">
            <a:avLst/>
          </a:prstGeom>
          <a:noFill/>
          <a:ln cap="flat" cmpd="sng" w="28575">
            <a:solidFill>
              <a:srgbClr val="1D6BF7"/>
            </a:solidFill>
            <a:prstDash val="solid"/>
            <a:round/>
            <a:headEnd len="med" w="med" type="none"/>
            <a:tailEnd len="med" w="med" type="triangle"/>
          </a:ln>
        </p:spPr>
      </p:cxnSp>
      <p:sp>
        <p:nvSpPr>
          <p:cNvPr id="454" name="Google Shape;454;p28"/>
          <p:cNvSpPr/>
          <p:nvPr/>
        </p:nvSpPr>
        <p:spPr>
          <a:xfrm>
            <a:off x="3647000" y="2849475"/>
            <a:ext cx="1081200" cy="6693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aleway"/>
                <a:ea typeface="Raleway"/>
                <a:cs typeface="Raleway"/>
                <a:sym typeface="Raleway"/>
              </a:rPr>
              <a:t>Cloud</a:t>
            </a:r>
            <a:r>
              <a:rPr lang="en">
                <a:latin typeface="Raleway"/>
                <a:ea typeface="Raleway"/>
                <a:cs typeface="Raleway"/>
                <a:sym typeface="Raleway"/>
              </a:rPr>
              <a:t> Manager</a:t>
            </a:r>
            <a:endParaRPr>
              <a:latin typeface="Raleway"/>
              <a:ea typeface="Raleway"/>
              <a:cs typeface="Raleway"/>
              <a:sym typeface="Raleway"/>
            </a:endParaRPr>
          </a:p>
        </p:txBody>
      </p:sp>
      <p:cxnSp>
        <p:nvCxnSpPr>
          <p:cNvPr id="455" name="Google Shape;455;p28"/>
          <p:cNvCxnSpPr>
            <a:stCxn id="450" idx="0"/>
            <a:endCxn id="454" idx="2"/>
          </p:cNvCxnSpPr>
          <p:nvPr/>
        </p:nvCxnSpPr>
        <p:spPr>
          <a:xfrm rot="10800000">
            <a:off x="4187600" y="3518900"/>
            <a:ext cx="0" cy="465000"/>
          </a:xfrm>
          <a:prstGeom prst="straightConnector1">
            <a:avLst/>
          </a:prstGeom>
          <a:noFill/>
          <a:ln cap="flat" cmpd="sng" w="28575">
            <a:solidFill>
              <a:srgbClr val="1D6BF7"/>
            </a:solidFill>
            <a:prstDash val="solid"/>
            <a:round/>
            <a:headEnd len="med" w="med" type="none"/>
            <a:tailEnd len="med" w="med" type="triangle"/>
          </a:ln>
        </p:spPr>
      </p:cxnSp>
      <p:cxnSp>
        <p:nvCxnSpPr>
          <p:cNvPr id="456" name="Google Shape;456;p28"/>
          <p:cNvCxnSpPr>
            <a:stCxn id="452" idx="0"/>
            <a:endCxn id="432" idx="2"/>
          </p:cNvCxnSpPr>
          <p:nvPr/>
        </p:nvCxnSpPr>
        <p:spPr>
          <a:xfrm flipH="1" rot="5400000">
            <a:off x="5786900" y="3072200"/>
            <a:ext cx="516600" cy="1306800"/>
          </a:xfrm>
          <a:prstGeom prst="bentConnector3">
            <a:avLst>
              <a:gd fmla="val 49988" name="adj1"/>
            </a:avLst>
          </a:prstGeom>
          <a:noFill/>
          <a:ln cap="flat" cmpd="sng" w="28575">
            <a:solidFill>
              <a:srgbClr val="1D6BF7"/>
            </a:solidFill>
            <a:prstDash val="solid"/>
            <a:round/>
            <a:headEnd len="med" w="med" type="triangle"/>
            <a:tailEnd len="med" w="med" type="triangle"/>
          </a:ln>
        </p:spPr>
      </p:cxnSp>
      <p:cxnSp>
        <p:nvCxnSpPr>
          <p:cNvPr id="457" name="Google Shape;457;p28"/>
          <p:cNvCxnSpPr>
            <a:stCxn id="454" idx="0"/>
            <a:endCxn id="433" idx="2"/>
          </p:cNvCxnSpPr>
          <p:nvPr/>
        </p:nvCxnSpPr>
        <p:spPr>
          <a:xfrm rot="10800000">
            <a:off x="4181900" y="2332575"/>
            <a:ext cx="5700" cy="516900"/>
          </a:xfrm>
          <a:prstGeom prst="straightConnector1">
            <a:avLst/>
          </a:prstGeom>
          <a:noFill/>
          <a:ln cap="flat" cmpd="sng" w="28575">
            <a:solidFill>
              <a:srgbClr val="1D6BF7"/>
            </a:solidFill>
            <a:prstDash val="solid"/>
            <a:round/>
            <a:headEnd len="med" w="med" type="triangle"/>
            <a:tailEnd len="med" w="med" type="triangle"/>
          </a:ln>
        </p:spPr>
      </p:cxnSp>
      <p:cxnSp>
        <p:nvCxnSpPr>
          <p:cNvPr id="458" name="Google Shape;458;p28"/>
          <p:cNvCxnSpPr>
            <a:stCxn id="454" idx="1"/>
            <a:endCxn id="439" idx="3"/>
          </p:cNvCxnSpPr>
          <p:nvPr/>
        </p:nvCxnSpPr>
        <p:spPr>
          <a:xfrm flipH="1">
            <a:off x="2648300" y="3184125"/>
            <a:ext cx="998700" cy="365400"/>
          </a:xfrm>
          <a:prstGeom prst="bentConnector3">
            <a:avLst>
              <a:gd fmla="val 49995" name="adj1"/>
            </a:avLst>
          </a:prstGeom>
          <a:noFill/>
          <a:ln cap="flat" cmpd="sng" w="28575">
            <a:solidFill>
              <a:srgbClr val="1D6BF7"/>
            </a:solidFill>
            <a:prstDash val="solid"/>
            <a:round/>
            <a:headEnd len="med" w="med" type="none"/>
            <a:tailEnd len="med" w="med" type="triangle"/>
          </a:ln>
        </p:spPr>
      </p:cxnSp>
      <p:cxnSp>
        <p:nvCxnSpPr>
          <p:cNvPr id="459" name="Google Shape;459;p28"/>
          <p:cNvCxnSpPr>
            <a:stCxn id="452" idx="3"/>
          </p:cNvCxnSpPr>
          <p:nvPr/>
        </p:nvCxnSpPr>
        <p:spPr>
          <a:xfrm rot="10800000">
            <a:off x="3153500" y="1750550"/>
            <a:ext cx="4085700" cy="2568000"/>
          </a:xfrm>
          <a:prstGeom prst="bentConnector3">
            <a:avLst>
              <a:gd fmla="val -3335" name="adj1"/>
            </a:avLst>
          </a:prstGeom>
          <a:noFill/>
          <a:ln cap="flat" cmpd="sng" w="28575">
            <a:solidFill>
              <a:srgbClr val="1D6BF7"/>
            </a:solidFill>
            <a:prstDash val="solid"/>
            <a:round/>
            <a:headEnd len="med" w="med" type="none"/>
            <a:tailEnd len="med" w="med" type="none"/>
          </a:ln>
        </p:spPr>
      </p:cxnSp>
      <p:cxnSp>
        <p:nvCxnSpPr>
          <p:cNvPr id="460" name="Google Shape;460;p28"/>
          <p:cNvCxnSpPr>
            <a:stCxn id="439" idx="3"/>
          </p:cNvCxnSpPr>
          <p:nvPr/>
        </p:nvCxnSpPr>
        <p:spPr>
          <a:xfrm flipH="1" rot="10800000">
            <a:off x="2648400" y="1750625"/>
            <a:ext cx="505200" cy="1798800"/>
          </a:xfrm>
          <a:prstGeom prst="bentConnector2">
            <a:avLst/>
          </a:prstGeom>
          <a:noFill/>
          <a:ln cap="flat" cmpd="sng" w="28575">
            <a:solidFill>
              <a:srgbClr val="1D6BF7"/>
            </a:solidFill>
            <a:prstDash val="solid"/>
            <a:round/>
            <a:headEnd len="med" w="med" type="triangle"/>
            <a:tailEnd len="med" w="med" type="none"/>
          </a:ln>
        </p:spPr>
      </p:cxnSp>
      <p:sp>
        <p:nvSpPr>
          <p:cNvPr id="461" name="Google Shape;461;p28"/>
          <p:cNvSpPr txBox="1"/>
          <p:nvPr/>
        </p:nvSpPr>
        <p:spPr>
          <a:xfrm>
            <a:off x="5290225" y="5418950"/>
            <a:ext cx="65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2196F3"/>
                </a:solidFill>
                <a:latin typeface="Raleway"/>
                <a:ea typeface="Raleway"/>
                <a:cs typeface="Raleway"/>
                <a:sym typeface="Raleway"/>
              </a:rPr>
              <a:t>No</a:t>
            </a:r>
            <a:endParaRPr b="1">
              <a:solidFill>
                <a:srgbClr val="2196F3"/>
              </a:solidFill>
              <a:latin typeface="Raleway"/>
              <a:ea typeface="Raleway"/>
              <a:cs typeface="Raleway"/>
              <a:sym typeface="Raleway"/>
            </a:endParaRPr>
          </a:p>
        </p:txBody>
      </p:sp>
      <p:sp>
        <p:nvSpPr>
          <p:cNvPr id="462" name="Google Shape;462;p28"/>
          <p:cNvSpPr txBox="1"/>
          <p:nvPr/>
        </p:nvSpPr>
        <p:spPr>
          <a:xfrm>
            <a:off x="4187625" y="4708725"/>
            <a:ext cx="73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2196F3"/>
                </a:solidFill>
                <a:latin typeface="Raleway"/>
                <a:ea typeface="Raleway"/>
                <a:cs typeface="Raleway"/>
                <a:sym typeface="Raleway"/>
              </a:rPr>
              <a:t>Yes</a:t>
            </a:r>
            <a:endParaRPr b="1">
              <a:solidFill>
                <a:srgbClr val="2196F3"/>
              </a:solidFill>
              <a:latin typeface="Raleway"/>
              <a:ea typeface="Raleway"/>
              <a:cs typeface="Raleway"/>
              <a:sym typeface="Raleway"/>
            </a:endParaRPr>
          </a:p>
        </p:txBody>
      </p:sp>
      <p:sp>
        <p:nvSpPr>
          <p:cNvPr id="463" name="Google Shape;463;p28"/>
          <p:cNvSpPr txBox="1"/>
          <p:nvPr/>
        </p:nvSpPr>
        <p:spPr>
          <a:xfrm>
            <a:off x="4187625" y="3610150"/>
            <a:ext cx="1151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2196F3"/>
                </a:solidFill>
                <a:latin typeface="Raleway"/>
                <a:ea typeface="Raleway"/>
                <a:cs typeface="Raleway"/>
                <a:sym typeface="Raleway"/>
              </a:rPr>
              <a:t>Media File</a:t>
            </a:r>
            <a:endParaRPr b="1">
              <a:solidFill>
                <a:srgbClr val="2196F3"/>
              </a:solidFill>
              <a:latin typeface="Raleway"/>
              <a:ea typeface="Raleway"/>
              <a:cs typeface="Raleway"/>
              <a:sym typeface="Raleway"/>
            </a:endParaRPr>
          </a:p>
        </p:txBody>
      </p:sp>
      <p:sp>
        <p:nvSpPr>
          <p:cNvPr id="464" name="Google Shape;464;p28"/>
          <p:cNvSpPr txBox="1"/>
          <p:nvPr/>
        </p:nvSpPr>
        <p:spPr>
          <a:xfrm>
            <a:off x="4728200" y="4243100"/>
            <a:ext cx="13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2196F3"/>
                </a:solidFill>
                <a:latin typeface="Raleway"/>
                <a:ea typeface="Raleway"/>
                <a:cs typeface="Raleway"/>
                <a:sym typeface="Raleway"/>
              </a:rPr>
              <a:t>Movie Object</a:t>
            </a:r>
            <a:endParaRPr b="1">
              <a:solidFill>
                <a:srgbClr val="2196F3"/>
              </a:solidFill>
              <a:latin typeface="Raleway"/>
              <a:ea typeface="Raleway"/>
              <a:cs typeface="Raleway"/>
              <a:sym typeface="Raleway"/>
            </a:endParaRPr>
          </a:p>
        </p:txBody>
      </p:sp>
      <p:sp>
        <p:nvSpPr>
          <p:cNvPr id="465" name="Google Shape;465;p28"/>
          <p:cNvSpPr txBox="1"/>
          <p:nvPr/>
        </p:nvSpPr>
        <p:spPr>
          <a:xfrm>
            <a:off x="2812650" y="3525500"/>
            <a:ext cx="1081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2196F3"/>
                </a:solidFill>
                <a:latin typeface="Raleway"/>
                <a:ea typeface="Raleway"/>
                <a:cs typeface="Raleway"/>
                <a:sym typeface="Raleway"/>
              </a:rPr>
              <a:t>Data Snapshots</a:t>
            </a:r>
            <a:endParaRPr b="1">
              <a:solidFill>
                <a:srgbClr val="2196F3"/>
              </a:solidFill>
              <a:latin typeface="Raleway"/>
              <a:ea typeface="Raleway"/>
              <a:cs typeface="Raleway"/>
              <a:sym typeface="Raleway"/>
            </a:endParaRPr>
          </a:p>
        </p:txBody>
      </p:sp>
      <p:sp>
        <p:nvSpPr>
          <p:cNvPr id="466" name="Google Shape;466;p28"/>
          <p:cNvSpPr txBox="1"/>
          <p:nvPr/>
        </p:nvSpPr>
        <p:spPr>
          <a:xfrm>
            <a:off x="333850" y="6330500"/>
            <a:ext cx="7044600" cy="3586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700">
                <a:solidFill>
                  <a:schemeClr val="dk1"/>
                </a:solidFill>
                <a:latin typeface="Raleway"/>
                <a:ea typeface="Raleway"/>
                <a:cs typeface="Raleway"/>
                <a:sym typeface="Raleway"/>
              </a:rPr>
              <a:t>When the app searches for data then first it finds the data as shared preferences in internal storage. If it don’t find anything then it fetches from the database and stores it in the internal storage as shared preferences. It is a app specific storage, means no one can access those things without the app and </a:t>
            </a:r>
            <a:r>
              <a:rPr lang="en" sz="1700">
                <a:solidFill>
                  <a:schemeClr val="dk1"/>
                </a:solidFill>
                <a:latin typeface="Raleway"/>
                <a:ea typeface="Raleway"/>
                <a:cs typeface="Raleway"/>
                <a:sym typeface="Raleway"/>
              </a:rPr>
              <a:t>deleted</a:t>
            </a:r>
            <a:r>
              <a:rPr lang="en" sz="1700">
                <a:solidFill>
                  <a:schemeClr val="dk1"/>
                </a:solidFill>
                <a:latin typeface="Raleway"/>
                <a:ea typeface="Raleway"/>
                <a:cs typeface="Raleway"/>
                <a:sym typeface="Raleway"/>
              </a:rPr>
              <a:t> after uninstallation. When it had to fetch data from cloud server, it sends a request to the server administrator. Then it checks if the ask is according to the rule. If no then it disposes the request else it checks the type of the requested data. If it is a media file then it sends the access token of the request to the cloud manager and it provides the media file. Else if it is movie object then it sends the attached key of the request to the </a:t>
            </a:r>
            <a:r>
              <a:rPr lang="en" sz="1700">
                <a:solidFill>
                  <a:schemeClr val="dk1"/>
                </a:solidFill>
                <a:latin typeface="Raleway"/>
                <a:ea typeface="Raleway"/>
                <a:cs typeface="Raleway"/>
                <a:sym typeface="Raleway"/>
              </a:rPr>
              <a:t>database</a:t>
            </a:r>
            <a:r>
              <a:rPr lang="en" sz="1700">
                <a:solidFill>
                  <a:schemeClr val="dk1"/>
                </a:solidFill>
                <a:latin typeface="Raleway"/>
                <a:ea typeface="Raleway"/>
                <a:cs typeface="Raleway"/>
                <a:sym typeface="Raleway"/>
              </a:rPr>
              <a:t> manager and it sends object of the key. At last the object or media file sent to the </a:t>
            </a:r>
            <a:r>
              <a:rPr lang="en" sz="1700">
                <a:solidFill>
                  <a:schemeClr val="dk1"/>
                </a:solidFill>
                <a:latin typeface="Raleway"/>
                <a:ea typeface="Raleway"/>
                <a:cs typeface="Raleway"/>
                <a:sym typeface="Raleway"/>
              </a:rPr>
              <a:t>backend</a:t>
            </a:r>
            <a:r>
              <a:rPr lang="en" sz="1700">
                <a:solidFill>
                  <a:schemeClr val="dk1"/>
                </a:solidFill>
                <a:latin typeface="Raleway"/>
                <a:ea typeface="Raleway"/>
                <a:cs typeface="Raleway"/>
                <a:sym typeface="Raleway"/>
              </a:rPr>
              <a:t> as data snapshot.</a:t>
            </a:r>
            <a:endParaRPr sz="1700">
              <a:solidFill>
                <a:schemeClr val="dk1"/>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333900" y="1938501"/>
            <a:ext cx="7044600" cy="8279100"/>
          </a:xfrm>
          <a:prstGeom prst="rect">
            <a:avLst/>
          </a:prstGeom>
          <a:noFill/>
        </p:spPr>
        <p:txBody>
          <a:bodyPr anchorCtr="0" anchor="t" bIns="182875" lIns="182875" spcFirstLastPara="1" rIns="182875" wrap="square" tIns="182875">
            <a:normAutofit/>
          </a:bodyPr>
          <a:lstStyle/>
          <a:p>
            <a:pPr indent="0" lvl="0" marL="0" rtl="0" algn="just">
              <a:lnSpc>
                <a:spcPct val="100000"/>
              </a:lnSpc>
              <a:spcBef>
                <a:spcPts val="0"/>
              </a:spcBef>
              <a:spcAft>
                <a:spcPts val="0"/>
              </a:spcAft>
              <a:buNone/>
            </a:pPr>
            <a:r>
              <a:rPr lang="en" sz="1900">
                <a:solidFill>
                  <a:schemeClr val="dk1"/>
                </a:solidFill>
                <a:latin typeface="Raleway"/>
                <a:ea typeface="Raleway"/>
                <a:cs typeface="Raleway"/>
                <a:sym typeface="Raleway"/>
              </a:rPr>
              <a:t>PepStudio is a online OTT platform for streaming movies all around the globe. It is made for enhance the reach of film makers to the audiences in soft real time. You can watch movies that are made to stick to your mind. Watch the movies at highest resolution possible. You just need to make an account to access the app and you are just click away from the movies. You can create your account using your google, facebook or apple account or you can create by email id.</a:t>
            </a:r>
            <a:endParaRPr sz="1900">
              <a:solidFill>
                <a:schemeClr val="dk1"/>
              </a:solidFill>
              <a:latin typeface="Raleway"/>
              <a:ea typeface="Raleway"/>
              <a:cs typeface="Raleway"/>
              <a:sym typeface="Raleway"/>
            </a:endParaRPr>
          </a:p>
          <a:p>
            <a:pPr indent="0" lvl="0" marL="0" rtl="0" algn="just">
              <a:lnSpc>
                <a:spcPct val="100000"/>
              </a:lnSpc>
              <a:spcBef>
                <a:spcPts val="0"/>
              </a:spcBef>
              <a:spcAft>
                <a:spcPts val="0"/>
              </a:spcAft>
              <a:buNone/>
            </a:pPr>
            <a:r>
              <a:t/>
            </a:r>
            <a:endParaRPr sz="1900">
              <a:solidFill>
                <a:schemeClr val="dk1"/>
              </a:solidFill>
              <a:latin typeface="Raleway"/>
              <a:ea typeface="Raleway"/>
              <a:cs typeface="Raleway"/>
              <a:sym typeface="Raleway"/>
            </a:endParaRPr>
          </a:p>
          <a:p>
            <a:pPr indent="0" lvl="0" marL="0" rtl="0" algn="just">
              <a:lnSpc>
                <a:spcPct val="100000"/>
              </a:lnSpc>
              <a:spcBef>
                <a:spcPts val="0"/>
              </a:spcBef>
              <a:spcAft>
                <a:spcPts val="0"/>
              </a:spcAft>
              <a:buNone/>
            </a:pPr>
            <a:r>
              <a:rPr lang="en" sz="1900">
                <a:solidFill>
                  <a:schemeClr val="dk1"/>
                </a:solidFill>
                <a:latin typeface="Raleway"/>
                <a:ea typeface="Raleway"/>
                <a:cs typeface="Raleway"/>
                <a:sym typeface="Raleway"/>
              </a:rPr>
              <a:t>We are cinephiles. We are deeply exploring the cinema culture for many years and we realized that only making excellent cinemas is not enough to make a cinema successful. As Sir Satyajit Ray said producers also needs to take care of getting reach of as many people possible. Cinema Screens and Halls are playing the role for many decades. Later Television become a better bridge between creators and consumers of visual contents. But now times is far a head of those mediums. Internet connected peoples far beyond of unimaginable possibilities. By through this we can distribute much faster content globally. With this idea we are presenting to you the PepStudio, an over the top online platform. While we are talking about reaching to masses in india, we had to make an app that is compatible to all kind of devices. So we made it very lite and very less resource consuming. The whole app is only 17 </a:t>
            </a:r>
            <a:r>
              <a:rPr lang="en" sz="1900">
                <a:solidFill>
                  <a:schemeClr val="dk1"/>
                </a:solidFill>
                <a:latin typeface="Raleway"/>
                <a:ea typeface="Raleway"/>
                <a:cs typeface="Raleway"/>
                <a:sym typeface="Raleway"/>
              </a:rPr>
              <a:t>megabytes</a:t>
            </a:r>
            <a:r>
              <a:rPr lang="en" sz="1900">
                <a:solidFill>
                  <a:schemeClr val="dk1"/>
                </a:solidFill>
                <a:latin typeface="Raleway"/>
                <a:ea typeface="Raleway"/>
                <a:cs typeface="Raleway"/>
                <a:sym typeface="Raleway"/>
              </a:rPr>
              <a:t>. It puts very less pressure to the hardware.</a:t>
            </a:r>
            <a:endParaRPr>
              <a:solidFill>
                <a:schemeClr val="dk1"/>
              </a:solidFill>
            </a:endParaRPr>
          </a:p>
        </p:txBody>
      </p:sp>
      <p:sp>
        <p:nvSpPr>
          <p:cNvPr id="61" name="Google Shape;61;p14"/>
          <p:cNvSpPr txBox="1"/>
          <p:nvPr>
            <p:ph type="title"/>
          </p:nvPr>
        </p:nvSpPr>
        <p:spPr>
          <a:xfrm>
            <a:off x="333900" y="248075"/>
            <a:ext cx="7044600" cy="1441800"/>
          </a:xfrm>
          <a:prstGeom prst="rect">
            <a:avLst/>
          </a:prstGeom>
          <a:solidFill>
            <a:schemeClr val="accent4"/>
          </a:solidFill>
        </p:spPr>
        <p:txBody>
          <a:bodyPr anchorCtr="0" anchor="ctr" bIns="91425" lIns="274300" spcFirstLastPara="1" rIns="91425" wrap="square" tIns="91425">
            <a:normAutofit fontScale="90000"/>
          </a:bodyPr>
          <a:lstStyle/>
          <a:p>
            <a:pPr indent="0" lvl="0" marL="0" rtl="0" algn="l">
              <a:spcBef>
                <a:spcPts val="0"/>
              </a:spcBef>
              <a:spcAft>
                <a:spcPts val="0"/>
              </a:spcAft>
              <a:buClr>
                <a:schemeClr val="dk1"/>
              </a:buClr>
              <a:buSzPct val="30555"/>
              <a:buFont typeface="Arial"/>
              <a:buNone/>
            </a:pPr>
            <a:r>
              <a:rPr b="1" lang="en" sz="3600">
                <a:solidFill>
                  <a:schemeClr val="lt1"/>
                </a:solidFill>
                <a:latin typeface="Raleway"/>
                <a:ea typeface="Raleway"/>
                <a:cs typeface="Raleway"/>
                <a:sym typeface="Raleway"/>
              </a:rPr>
              <a:t>What Is PepStudio And Behind Motivation</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144">
                <a:solidFill>
                  <a:schemeClr val="lt1"/>
                </a:solidFill>
                <a:latin typeface="Raleway"/>
                <a:ea typeface="Raleway"/>
                <a:cs typeface="Raleway"/>
                <a:sym typeface="Raleway"/>
              </a:rPr>
              <a:t>Introduction And Objective</a:t>
            </a:r>
            <a:endParaRPr sz="2144">
              <a:solidFill>
                <a:schemeClr val="lt1"/>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257700" y="391700"/>
            <a:ext cx="7044600" cy="1200000"/>
          </a:xfrm>
          <a:prstGeom prst="rect">
            <a:avLst/>
          </a:prstGeom>
          <a:solidFill>
            <a:schemeClr val="accent1"/>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Flow Of The </a:t>
            </a:r>
            <a:r>
              <a:rPr b="1" lang="en" sz="3600">
                <a:solidFill>
                  <a:schemeClr val="lt1"/>
                </a:solidFill>
                <a:latin typeface="Raleway"/>
                <a:ea typeface="Raleway"/>
                <a:cs typeface="Raleway"/>
                <a:sym typeface="Raleway"/>
              </a:rPr>
              <a:t>Software</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User Interaction</a:t>
            </a:r>
            <a:endParaRPr sz="2000">
              <a:solidFill>
                <a:schemeClr val="lt1"/>
              </a:solidFill>
              <a:latin typeface="Raleway"/>
              <a:ea typeface="Raleway"/>
              <a:cs typeface="Raleway"/>
              <a:sym typeface="Raleway"/>
            </a:endParaRPr>
          </a:p>
        </p:txBody>
      </p:sp>
      <p:sp>
        <p:nvSpPr>
          <p:cNvPr id="67" name="Google Shape;67;p15"/>
          <p:cNvSpPr txBox="1"/>
          <p:nvPr>
            <p:ph idx="1" type="body"/>
          </p:nvPr>
        </p:nvSpPr>
        <p:spPr>
          <a:xfrm>
            <a:off x="257700" y="6990125"/>
            <a:ext cx="7044600" cy="3314100"/>
          </a:xfrm>
          <a:prstGeom prst="rect">
            <a:avLst/>
          </a:prstGeom>
          <a:solidFill>
            <a:srgbClr val="FFFFFF"/>
          </a:solidFill>
        </p:spPr>
        <p:txBody>
          <a:bodyPr anchorCtr="0" anchor="t" bIns="91425" lIns="91425" spcFirstLastPara="1" rIns="91425" wrap="square" tIns="91425">
            <a:noAutofit/>
          </a:bodyPr>
          <a:lstStyle/>
          <a:p>
            <a:pPr indent="0" lvl="0" marL="0" rtl="0" algn="just">
              <a:spcBef>
                <a:spcPts val="0"/>
              </a:spcBef>
              <a:spcAft>
                <a:spcPts val="1200"/>
              </a:spcAft>
              <a:buNone/>
            </a:pPr>
            <a:r>
              <a:rPr lang="en" sz="1500">
                <a:solidFill>
                  <a:schemeClr val="dk1"/>
                </a:solidFill>
                <a:latin typeface="Raleway"/>
                <a:ea typeface="Raleway"/>
                <a:cs typeface="Raleway"/>
                <a:sym typeface="Raleway"/>
              </a:rPr>
              <a:t>User will firstly enter the app and will see a welcome page with a begin button then with a click, they will be redirected to the login page. If user is </a:t>
            </a:r>
            <a:r>
              <a:rPr lang="en" sz="1500">
                <a:solidFill>
                  <a:schemeClr val="dk1"/>
                </a:solidFill>
                <a:latin typeface="Raleway"/>
                <a:ea typeface="Raleway"/>
                <a:cs typeface="Raleway"/>
                <a:sym typeface="Raleway"/>
              </a:rPr>
              <a:t>already</a:t>
            </a:r>
            <a:r>
              <a:rPr lang="en" sz="1500">
                <a:solidFill>
                  <a:schemeClr val="dk1"/>
                </a:solidFill>
                <a:latin typeface="Raleway"/>
                <a:ea typeface="Raleway"/>
                <a:cs typeface="Raleway"/>
                <a:sym typeface="Raleway"/>
              </a:rPr>
              <a:t> </a:t>
            </a:r>
            <a:r>
              <a:rPr lang="en" sz="1500">
                <a:solidFill>
                  <a:schemeClr val="dk1"/>
                </a:solidFill>
                <a:latin typeface="Raleway"/>
                <a:ea typeface="Raleway"/>
                <a:cs typeface="Raleway"/>
                <a:sym typeface="Raleway"/>
              </a:rPr>
              <a:t>signed</a:t>
            </a:r>
            <a:r>
              <a:rPr lang="en" sz="1500">
                <a:solidFill>
                  <a:schemeClr val="dk1"/>
                </a:solidFill>
                <a:latin typeface="Raleway"/>
                <a:ea typeface="Raleway"/>
                <a:cs typeface="Raleway"/>
                <a:sym typeface="Raleway"/>
              </a:rPr>
              <a:t> in then a fragment of 3 tabs will open else they can </a:t>
            </a:r>
            <a:r>
              <a:rPr lang="en" sz="1500">
                <a:solidFill>
                  <a:schemeClr val="dk1"/>
                </a:solidFill>
                <a:latin typeface="Raleway"/>
                <a:ea typeface="Raleway"/>
                <a:cs typeface="Raleway"/>
                <a:sym typeface="Raleway"/>
              </a:rPr>
              <a:t>sign in</a:t>
            </a:r>
            <a:r>
              <a:rPr lang="en" sz="1500">
                <a:solidFill>
                  <a:schemeClr val="dk1"/>
                </a:solidFill>
                <a:latin typeface="Raleway"/>
                <a:ea typeface="Raleway"/>
                <a:cs typeface="Raleway"/>
                <a:sym typeface="Raleway"/>
              </a:rPr>
              <a:t> with one touch sign in of google, facebook and apple. In the fragment there will 3 tabs that is movie feed, library and profile. The movie feed will be the list of movies that are in the server and a search button to find with name. In the library fragment It will show three short list of movies that you are selected as to watch, favourite and downloaded for offline streaming. In the profile fragment, it will represent dp of user, name and </a:t>
            </a:r>
            <a:r>
              <a:rPr lang="en" sz="1500">
                <a:solidFill>
                  <a:schemeClr val="dk1"/>
                </a:solidFill>
                <a:latin typeface="Raleway"/>
                <a:ea typeface="Raleway"/>
                <a:cs typeface="Raleway"/>
                <a:sym typeface="Raleway"/>
              </a:rPr>
              <a:t>email</a:t>
            </a:r>
            <a:r>
              <a:rPr lang="en" sz="1500">
                <a:solidFill>
                  <a:schemeClr val="dk1"/>
                </a:solidFill>
                <a:latin typeface="Raleway"/>
                <a:ea typeface="Raleway"/>
                <a:cs typeface="Raleway"/>
                <a:sym typeface="Raleway"/>
              </a:rPr>
              <a:t> id with list 3 buttons i.e change account, settings, logout will works as the name suggests. By clicking on a movie it will redirected to a page of description of the movie(cast, year, story, director, poster, distributor, ratings, etc.</a:t>
            </a:r>
            <a:endParaRPr sz="1500">
              <a:solidFill>
                <a:schemeClr val="dk1"/>
              </a:solidFill>
              <a:latin typeface="Raleway"/>
              <a:ea typeface="Raleway"/>
              <a:cs typeface="Raleway"/>
              <a:sym typeface="Raleway"/>
            </a:endParaRPr>
          </a:p>
        </p:txBody>
      </p:sp>
      <p:sp>
        <p:nvSpPr>
          <p:cNvPr id="68" name="Google Shape;68;p15"/>
          <p:cNvSpPr/>
          <p:nvPr/>
        </p:nvSpPr>
        <p:spPr>
          <a:xfrm>
            <a:off x="2961272" y="1741375"/>
            <a:ext cx="1320386" cy="847336"/>
          </a:xfrm>
          <a:prstGeom prst="flowChartDecision">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69" name="Google Shape;69;p15"/>
          <p:cNvSpPr/>
          <p:nvPr/>
        </p:nvSpPr>
        <p:spPr>
          <a:xfrm>
            <a:off x="6286361" y="1790009"/>
            <a:ext cx="929700" cy="7500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Login</a:t>
            </a:r>
            <a:r>
              <a:rPr lang="en" sz="1200">
                <a:latin typeface="Raleway"/>
                <a:ea typeface="Raleway"/>
                <a:cs typeface="Raleway"/>
                <a:sym typeface="Raleway"/>
              </a:rPr>
              <a:t> UI</a:t>
            </a:r>
            <a:endParaRPr sz="1200">
              <a:latin typeface="Raleway"/>
              <a:ea typeface="Raleway"/>
              <a:cs typeface="Raleway"/>
              <a:sym typeface="Raleway"/>
            </a:endParaRPr>
          </a:p>
        </p:txBody>
      </p:sp>
      <p:sp>
        <p:nvSpPr>
          <p:cNvPr id="70" name="Google Shape;70;p15"/>
          <p:cNvSpPr/>
          <p:nvPr/>
        </p:nvSpPr>
        <p:spPr>
          <a:xfrm>
            <a:off x="3114575" y="3395475"/>
            <a:ext cx="1041900" cy="7500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Fragment Of 3 Tabs</a:t>
            </a:r>
            <a:endParaRPr sz="1200">
              <a:latin typeface="Raleway"/>
              <a:ea typeface="Raleway"/>
              <a:cs typeface="Raleway"/>
              <a:sym typeface="Raleway"/>
            </a:endParaRPr>
          </a:p>
        </p:txBody>
      </p:sp>
      <p:sp>
        <p:nvSpPr>
          <p:cNvPr id="71" name="Google Shape;71;p15"/>
          <p:cNvSpPr/>
          <p:nvPr/>
        </p:nvSpPr>
        <p:spPr>
          <a:xfrm>
            <a:off x="4870954" y="3395474"/>
            <a:ext cx="929700" cy="7500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Profile Of User</a:t>
            </a:r>
            <a:endParaRPr sz="1200">
              <a:latin typeface="Raleway"/>
              <a:ea typeface="Raleway"/>
              <a:cs typeface="Raleway"/>
              <a:sym typeface="Raleway"/>
            </a:endParaRPr>
          </a:p>
        </p:txBody>
      </p:sp>
      <p:sp>
        <p:nvSpPr>
          <p:cNvPr id="72" name="Google Shape;72;p15"/>
          <p:cNvSpPr/>
          <p:nvPr/>
        </p:nvSpPr>
        <p:spPr>
          <a:xfrm>
            <a:off x="6356688" y="2968337"/>
            <a:ext cx="929664" cy="503334"/>
          </a:xfrm>
          <a:prstGeom prst="flowChartTerminator">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Change Account</a:t>
            </a:r>
            <a:endParaRPr sz="1200">
              <a:latin typeface="Raleway"/>
              <a:ea typeface="Raleway"/>
              <a:cs typeface="Raleway"/>
              <a:sym typeface="Raleway"/>
            </a:endParaRPr>
          </a:p>
        </p:txBody>
      </p:sp>
      <p:sp>
        <p:nvSpPr>
          <p:cNvPr id="73" name="Google Shape;73;p15"/>
          <p:cNvSpPr/>
          <p:nvPr/>
        </p:nvSpPr>
        <p:spPr>
          <a:xfrm>
            <a:off x="6356700" y="4068550"/>
            <a:ext cx="929664" cy="369306"/>
          </a:xfrm>
          <a:prstGeom prst="flowChartTerminator">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Log Out</a:t>
            </a:r>
            <a:endParaRPr sz="1200">
              <a:latin typeface="Raleway"/>
              <a:ea typeface="Raleway"/>
              <a:cs typeface="Raleway"/>
              <a:sym typeface="Raleway"/>
            </a:endParaRPr>
          </a:p>
        </p:txBody>
      </p:sp>
      <p:sp>
        <p:nvSpPr>
          <p:cNvPr id="74" name="Google Shape;74;p15"/>
          <p:cNvSpPr/>
          <p:nvPr/>
        </p:nvSpPr>
        <p:spPr>
          <a:xfrm>
            <a:off x="6356700" y="3574350"/>
            <a:ext cx="929700" cy="3693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Settings</a:t>
            </a:r>
            <a:endParaRPr sz="1200">
              <a:latin typeface="Raleway"/>
              <a:ea typeface="Raleway"/>
              <a:cs typeface="Raleway"/>
              <a:sym typeface="Raleway"/>
            </a:endParaRPr>
          </a:p>
        </p:txBody>
      </p:sp>
      <p:sp>
        <p:nvSpPr>
          <p:cNvPr id="75" name="Google Shape;75;p15"/>
          <p:cNvSpPr/>
          <p:nvPr/>
        </p:nvSpPr>
        <p:spPr>
          <a:xfrm>
            <a:off x="559273" y="2645400"/>
            <a:ext cx="1152600" cy="9168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Shows List Of Movies With Search Icon</a:t>
            </a:r>
            <a:endParaRPr sz="1200">
              <a:latin typeface="Raleway"/>
              <a:ea typeface="Raleway"/>
              <a:cs typeface="Raleway"/>
              <a:sym typeface="Raleway"/>
            </a:endParaRPr>
          </a:p>
        </p:txBody>
      </p:sp>
      <p:sp>
        <p:nvSpPr>
          <p:cNvPr id="76" name="Google Shape;76;p15"/>
          <p:cNvSpPr/>
          <p:nvPr/>
        </p:nvSpPr>
        <p:spPr>
          <a:xfrm>
            <a:off x="559274" y="4899300"/>
            <a:ext cx="1152600" cy="8472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Movie Description With Play Button </a:t>
            </a:r>
            <a:endParaRPr sz="1200">
              <a:latin typeface="Raleway"/>
              <a:ea typeface="Raleway"/>
              <a:cs typeface="Raleway"/>
              <a:sym typeface="Raleway"/>
            </a:endParaRPr>
          </a:p>
        </p:txBody>
      </p:sp>
      <p:sp>
        <p:nvSpPr>
          <p:cNvPr id="77" name="Google Shape;77;p15"/>
          <p:cNvSpPr/>
          <p:nvPr/>
        </p:nvSpPr>
        <p:spPr>
          <a:xfrm>
            <a:off x="5676725" y="4872775"/>
            <a:ext cx="1152600" cy="10734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List of Movie Cards With Play Button</a:t>
            </a:r>
            <a:endParaRPr sz="1200">
              <a:latin typeface="Raleway"/>
              <a:ea typeface="Raleway"/>
              <a:cs typeface="Raleway"/>
              <a:sym typeface="Raleway"/>
            </a:endParaRPr>
          </a:p>
        </p:txBody>
      </p:sp>
      <p:sp>
        <p:nvSpPr>
          <p:cNvPr id="78" name="Google Shape;78;p15"/>
          <p:cNvSpPr/>
          <p:nvPr/>
        </p:nvSpPr>
        <p:spPr>
          <a:xfrm>
            <a:off x="2507250" y="5035775"/>
            <a:ext cx="2228400" cy="750000"/>
          </a:xfrm>
          <a:prstGeom prst="roundRect">
            <a:avLst>
              <a:gd fmla="val 16667" name="adj"/>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Shows </a:t>
            </a:r>
            <a:r>
              <a:rPr lang="en" sz="1200">
                <a:latin typeface="Raleway"/>
                <a:ea typeface="Raleway"/>
                <a:cs typeface="Raleway"/>
                <a:sym typeface="Raleway"/>
              </a:rPr>
              <a:t>Libraries</a:t>
            </a:r>
            <a:r>
              <a:rPr lang="en" sz="1200">
                <a:latin typeface="Raleway"/>
                <a:ea typeface="Raleway"/>
                <a:cs typeface="Raleway"/>
                <a:sym typeface="Raleway"/>
              </a:rPr>
              <a:t> of To Watch, Favourite and Downloaded</a:t>
            </a:r>
            <a:endParaRPr sz="1200">
              <a:latin typeface="Raleway"/>
              <a:ea typeface="Raleway"/>
              <a:cs typeface="Raleway"/>
              <a:sym typeface="Raleway"/>
            </a:endParaRPr>
          </a:p>
        </p:txBody>
      </p:sp>
      <p:sp>
        <p:nvSpPr>
          <p:cNvPr id="79" name="Google Shape;79;p15"/>
          <p:cNvSpPr/>
          <p:nvPr/>
        </p:nvSpPr>
        <p:spPr>
          <a:xfrm>
            <a:off x="3044375" y="5990400"/>
            <a:ext cx="1320354" cy="503334"/>
          </a:xfrm>
          <a:prstGeom prst="flowChartTerminator">
            <a:avLst/>
          </a:prstGeom>
          <a:noFill/>
          <a:ln cap="flat" cmpd="sng" w="19050">
            <a:solidFill>
              <a:srgbClr val="2196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Raleway"/>
                <a:ea typeface="Raleway"/>
                <a:cs typeface="Raleway"/>
                <a:sym typeface="Raleway"/>
              </a:rPr>
              <a:t>Starts Playing The Movie</a:t>
            </a:r>
            <a:endParaRPr sz="1200">
              <a:latin typeface="Raleway"/>
              <a:ea typeface="Raleway"/>
              <a:cs typeface="Raleway"/>
              <a:sym typeface="Raleway"/>
            </a:endParaRPr>
          </a:p>
        </p:txBody>
      </p:sp>
      <p:cxnSp>
        <p:nvCxnSpPr>
          <p:cNvPr id="80" name="Google Shape;80;p15"/>
          <p:cNvCxnSpPr>
            <a:stCxn id="68" idx="3"/>
            <a:endCxn id="69" idx="1"/>
          </p:cNvCxnSpPr>
          <p:nvPr/>
        </p:nvCxnSpPr>
        <p:spPr>
          <a:xfrm>
            <a:off x="4281657" y="2165043"/>
            <a:ext cx="2004600" cy="0"/>
          </a:xfrm>
          <a:prstGeom prst="straightConnector1">
            <a:avLst/>
          </a:prstGeom>
          <a:noFill/>
          <a:ln cap="flat" cmpd="sng" w="19050">
            <a:solidFill>
              <a:srgbClr val="FF0000"/>
            </a:solidFill>
            <a:prstDash val="solid"/>
            <a:round/>
            <a:headEnd len="med" w="med" type="none"/>
            <a:tailEnd len="med" w="med" type="triangle"/>
          </a:ln>
        </p:spPr>
      </p:cxnSp>
      <p:cxnSp>
        <p:nvCxnSpPr>
          <p:cNvPr id="81" name="Google Shape;81;p15"/>
          <p:cNvCxnSpPr>
            <a:endCxn id="70" idx="0"/>
          </p:cNvCxnSpPr>
          <p:nvPr/>
        </p:nvCxnSpPr>
        <p:spPr>
          <a:xfrm>
            <a:off x="3635525" y="2588775"/>
            <a:ext cx="0" cy="806700"/>
          </a:xfrm>
          <a:prstGeom prst="straightConnector1">
            <a:avLst/>
          </a:prstGeom>
          <a:noFill/>
          <a:ln cap="flat" cmpd="sng" w="19050">
            <a:solidFill>
              <a:srgbClr val="60FF60"/>
            </a:solidFill>
            <a:prstDash val="solid"/>
            <a:round/>
            <a:headEnd len="med" w="med" type="none"/>
            <a:tailEnd len="med" w="med" type="triangle"/>
          </a:ln>
        </p:spPr>
      </p:cxnSp>
      <p:cxnSp>
        <p:nvCxnSpPr>
          <p:cNvPr id="82" name="Google Shape;82;p15"/>
          <p:cNvCxnSpPr>
            <a:stCxn id="78" idx="3"/>
            <a:endCxn id="77" idx="1"/>
          </p:cNvCxnSpPr>
          <p:nvPr/>
        </p:nvCxnSpPr>
        <p:spPr>
          <a:xfrm flipH="1" rot="10800000">
            <a:off x="4735650" y="5409575"/>
            <a:ext cx="941100" cy="1200"/>
          </a:xfrm>
          <a:prstGeom prst="straightConnector1">
            <a:avLst/>
          </a:prstGeom>
          <a:noFill/>
          <a:ln cap="flat" cmpd="sng" w="19050">
            <a:solidFill>
              <a:srgbClr val="1D6BF7"/>
            </a:solidFill>
            <a:prstDash val="solid"/>
            <a:round/>
            <a:headEnd len="med" w="med" type="none"/>
            <a:tailEnd len="med" w="med" type="triangle"/>
          </a:ln>
        </p:spPr>
      </p:cxnSp>
      <p:cxnSp>
        <p:nvCxnSpPr>
          <p:cNvPr id="83" name="Google Shape;83;p15"/>
          <p:cNvCxnSpPr>
            <a:stCxn id="75" idx="2"/>
            <a:endCxn id="76" idx="0"/>
          </p:cNvCxnSpPr>
          <p:nvPr/>
        </p:nvCxnSpPr>
        <p:spPr>
          <a:xfrm>
            <a:off x="1135573" y="3562200"/>
            <a:ext cx="0" cy="1337100"/>
          </a:xfrm>
          <a:prstGeom prst="straightConnector1">
            <a:avLst/>
          </a:prstGeom>
          <a:noFill/>
          <a:ln cap="flat" cmpd="sng" w="19050">
            <a:solidFill>
              <a:srgbClr val="1D6BF7"/>
            </a:solidFill>
            <a:prstDash val="solid"/>
            <a:round/>
            <a:headEnd len="med" w="med" type="none"/>
            <a:tailEnd len="med" w="med" type="triangle"/>
          </a:ln>
        </p:spPr>
      </p:cxnSp>
      <p:cxnSp>
        <p:nvCxnSpPr>
          <p:cNvPr id="84" name="Google Shape;84;p15"/>
          <p:cNvCxnSpPr>
            <a:stCxn id="71" idx="3"/>
            <a:endCxn id="74" idx="1"/>
          </p:cNvCxnSpPr>
          <p:nvPr/>
        </p:nvCxnSpPr>
        <p:spPr>
          <a:xfrm flipH="1" rot="10800000">
            <a:off x="5800654" y="3759074"/>
            <a:ext cx="555900" cy="11400"/>
          </a:xfrm>
          <a:prstGeom prst="straightConnector1">
            <a:avLst/>
          </a:prstGeom>
          <a:noFill/>
          <a:ln cap="flat" cmpd="sng" w="19050">
            <a:solidFill>
              <a:srgbClr val="1D6BF7"/>
            </a:solidFill>
            <a:prstDash val="solid"/>
            <a:round/>
            <a:headEnd len="med" w="med" type="none"/>
            <a:tailEnd len="med" w="med" type="triangle"/>
          </a:ln>
        </p:spPr>
      </p:cxnSp>
      <p:cxnSp>
        <p:nvCxnSpPr>
          <p:cNvPr id="85" name="Google Shape;85;p15"/>
          <p:cNvCxnSpPr>
            <a:endCxn id="78" idx="0"/>
          </p:cNvCxnSpPr>
          <p:nvPr/>
        </p:nvCxnSpPr>
        <p:spPr>
          <a:xfrm flipH="1">
            <a:off x="3621450" y="4153775"/>
            <a:ext cx="20100" cy="882000"/>
          </a:xfrm>
          <a:prstGeom prst="straightConnector1">
            <a:avLst/>
          </a:prstGeom>
          <a:noFill/>
          <a:ln cap="flat" cmpd="sng" w="19050">
            <a:solidFill>
              <a:srgbClr val="1D6BF7"/>
            </a:solidFill>
            <a:prstDash val="solid"/>
            <a:round/>
            <a:headEnd len="med" w="med" type="none"/>
            <a:tailEnd len="med" w="med" type="triangle"/>
          </a:ln>
        </p:spPr>
      </p:cxnSp>
      <p:cxnSp>
        <p:nvCxnSpPr>
          <p:cNvPr id="86" name="Google Shape;86;p15"/>
          <p:cNvCxnSpPr>
            <a:stCxn id="70" idx="3"/>
            <a:endCxn id="71" idx="1"/>
          </p:cNvCxnSpPr>
          <p:nvPr/>
        </p:nvCxnSpPr>
        <p:spPr>
          <a:xfrm>
            <a:off x="4156475" y="3770475"/>
            <a:ext cx="714600" cy="0"/>
          </a:xfrm>
          <a:prstGeom prst="straightConnector1">
            <a:avLst/>
          </a:prstGeom>
          <a:noFill/>
          <a:ln cap="flat" cmpd="sng" w="19050">
            <a:solidFill>
              <a:srgbClr val="1D6BF7"/>
            </a:solidFill>
            <a:prstDash val="solid"/>
            <a:round/>
            <a:headEnd len="med" w="med" type="none"/>
            <a:tailEnd len="med" w="med" type="triangle"/>
          </a:ln>
        </p:spPr>
      </p:cxnSp>
      <p:cxnSp>
        <p:nvCxnSpPr>
          <p:cNvPr id="87" name="Google Shape;87;p15"/>
          <p:cNvCxnSpPr>
            <a:stCxn id="75" idx="1"/>
            <a:endCxn id="77" idx="3"/>
          </p:cNvCxnSpPr>
          <p:nvPr/>
        </p:nvCxnSpPr>
        <p:spPr>
          <a:xfrm>
            <a:off x="559273" y="3103800"/>
            <a:ext cx="6270000" cy="2305800"/>
          </a:xfrm>
          <a:prstGeom prst="bentConnector5">
            <a:avLst>
              <a:gd fmla="val -3798" name="adj1"/>
              <a:gd fmla="val 151509" name="adj2"/>
              <a:gd fmla="val 103799" name="adj3"/>
            </a:avLst>
          </a:prstGeom>
          <a:noFill/>
          <a:ln cap="flat" cmpd="sng" w="19050">
            <a:solidFill>
              <a:srgbClr val="1D6BF7"/>
            </a:solidFill>
            <a:prstDash val="solid"/>
            <a:round/>
            <a:headEnd len="med" w="med" type="none"/>
            <a:tailEnd len="med" w="med" type="triangle"/>
          </a:ln>
        </p:spPr>
      </p:cxnSp>
      <p:cxnSp>
        <p:nvCxnSpPr>
          <p:cNvPr id="88" name="Google Shape;88;p15"/>
          <p:cNvCxnSpPr>
            <a:stCxn id="70" idx="1"/>
            <a:endCxn id="75" idx="3"/>
          </p:cNvCxnSpPr>
          <p:nvPr/>
        </p:nvCxnSpPr>
        <p:spPr>
          <a:xfrm rot="10800000">
            <a:off x="1711775" y="3103875"/>
            <a:ext cx="1402800" cy="666600"/>
          </a:xfrm>
          <a:prstGeom prst="bentConnector3">
            <a:avLst>
              <a:gd fmla="val 49997" name="adj1"/>
            </a:avLst>
          </a:prstGeom>
          <a:noFill/>
          <a:ln cap="flat" cmpd="sng" w="19050">
            <a:solidFill>
              <a:srgbClr val="1D6BF7"/>
            </a:solidFill>
            <a:prstDash val="solid"/>
            <a:round/>
            <a:headEnd len="med" w="med" type="none"/>
            <a:tailEnd len="med" w="med" type="triangle"/>
          </a:ln>
        </p:spPr>
      </p:cxnSp>
      <p:cxnSp>
        <p:nvCxnSpPr>
          <p:cNvPr id="89" name="Google Shape;89;p15"/>
          <p:cNvCxnSpPr>
            <a:stCxn id="77" idx="0"/>
            <a:endCxn id="76" idx="3"/>
          </p:cNvCxnSpPr>
          <p:nvPr/>
        </p:nvCxnSpPr>
        <p:spPr>
          <a:xfrm rot="5400000">
            <a:off x="3757475" y="2827225"/>
            <a:ext cx="450000" cy="4541100"/>
          </a:xfrm>
          <a:prstGeom prst="bentConnector4">
            <a:avLst>
              <a:gd fmla="val -52917" name="adj1"/>
              <a:gd fmla="val 89512" name="adj2"/>
            </a:avLst>
          </a:prstGeom>
          <a:noFill/>
          <a:ln cap="flat" cmpd="sng" w="19050">
            <a:solidFill>
              <a:srgbClr val="1D6BF7"/>
            </a:solidFill>
            <a:prstDash val="solid"/>
            <a:round/>
            <a:headEnd len="med" w="med" type="none"/>
            <a:tailEnd len="med" w="med" type="triangle"/>
          </a:ln>
        </p:spPr>
      </p:cxnSp>
      <p:cxnSp>
        <p:nvCxnSpPr>
          <p:cNvPr id="90" name="Google Shape;90;p15"/>
          <p:cNvCxnSpPr>
            <a:stCxn id="77" idx="2"/>
            <a:endCxn id="79" idx="3"/>
          </p:cNvCxnSpPr>
          <p:nvPr/>
        </p:nvCxnSpPr>
        <p:spPr>
          <a:xfrm rot="5400000">
            <a:off x="5161025" y="5149975"/>
            <a:ext cx="295800" cy="1888200"/>
          </a:xfrm>
          <a:prstGeom prst="bentConnector2">
            <a:avLst/>
          </a:prstGeom>
          <a:noFill/>
          <a:ln cap="flat" cmpd="sng" w="19050">
            <a:solidFill>
              <a:srgbClr val="1D6BF7"/>
            </a:solidFill>
            <a:prstDash val="solid"/>
            <a:round/>
            <a:headEnd len="med" w="med" type="none"/>
            <a:tailEnd len="med" w="med" type="triangle"/>
          </a:ln>
        </p:spPr>
      </p:cxnSp>
      <p:cxnSp>
        <p:nvCxnSpPr>
          <p:cNvPr id="91" name="Google Shape;91;p15"/>
          <p:cNvCxnSpPr>
            <a:stCxn id="76" idx="2"/>
            <a:endCxn id="79" idx="1"/>
          </p:cNvCxnSpPr>
          <p:nvPr/>
        </p:nvCxnSpPr>
        <p:spPr>
          <a:xfrm flipH="1" rot="-5400000">
            <a:off x="1842224" y="5039850"/>
            <a:ext cx="495600" cy="1908900"/>
          </a:xfrm>
          <a:prstGeom prst="bentConnector2">
            <a:avLst/>
          </a:prstGeom>
          <a:noFill/>
          <a:ln cap="flat" cmpd="sng" w="19050">
            <a:solidFill>
              <a:srgbClr val="1D6BF7"/>
            </a:solidFill>
            <a:prstDash val="solid"/>
            <a:round/>
            <a:headEnd len="med" w="med" type="none"/>
            <a:tailEnd len="med" w="med" type="triangle"/>
          </a:ln>
        </p:spPr>
      </p:cxnSp>
      <p:cxnSp>
        <p:nvCxnSpPr>
          <p:cNvPr id="92" name="Google Shape;92;p15"/>
          <p:cNvCxnSpPr>
            <a:stCxn id="69" idx="2"/>
            <a:endCxn id="70" idx="0"/>
          </p:cNvCxnSpPr>
          <p:nvPr/>
        </p:nvCxnSpPr>
        <p:spPr>
          <a:xfrm rot="5400000">
            <a:off x="4765511" y="1409909"/>
            <a:ext cx="855600" cy="3115800"/>
          </a:xfrm>
          <a:prstGeom prst="bentConnector3">
            <a:avLst>
              <a:gd fmla="val 31091" name="adj1"/>
            </a:avLst>
          </a:prstGeom>
          <a:noFill/>
          <a:ln cap="flat" cmpd="sng" w="19050">
            <a:solidFill>
              <a:srgbClr val="60FF60"/>
            </a:solidFill>
            <a:prstDash val="solid"/>
            <a:round/>
            <a:headEnd len="med" w="med" type="none"/>
            <a:tailEnd len="med" w="med" type="triangle"/>
          </a:ln>
        </p:spPr>
      </p:cxnSp>
      <p:cxnSp>
        <p:nvCxnSpPr>
          <p:cNvPr id="93" name="Google Shape;93;p15"/>
          <p:cNvCxnSpPr>
            <a:stCxn id="71" idx="3"/>
            <a:endCxn id="73" idx="1"/>
          </p:cNvCxnSpPr>
          <p:nvPr/>
        </p:nvCxnSpPr>
        <p:spPr>
          <a:xfrm>
            <a:off x="5800654" y="3770474"/>
            <a:ext cx="555900" cy="482700"/>
          </a:xfrm>
          <a:prstGeom prst="bentConnector3">
            <a:avLst>
              <a:gd fmla="val 50013" name="adj1"/>
            </a:avLst>
          </a:prstGeom>
          <a:noFill/>
          <a:ln cap="flat" cmpd="sng" w="19050">
            <a:solidFill>
              <a:srgbClr val="1D6BF7"/>
            </a:solidFill>
            <a:prstDash val="solid"/>
            <a:round/>
            <a:headEnd len="med" w="med" type="none"/>
            <a:tailEnd len="med" w="med" type="triangle"/>
          </a:ln>
        </p:spPr>
      </p:cxnSp>
      <p:cxnSp>
        <p:nvCxnSpPr>
          <p:cNvPr id="94" name="Google Shape;94;p15"/>
          <p:cNvCxnSpPr>
            <a:stCxn id="71" idx="3"/>
            <a:endCxn id="72" idx="1"/>
          </p:cNvCxnSpPr>
          <p:nvPr/>
        </p:nvCxnSpPr>
        <p:spPr>
          <a:xfrm flipH="1" rot="10800000">
            <a:off x="5800654" y="3219974"/>
            <a:ext cx="555900" cy="550500"/>
          </a:xfrm>
          <a:prstGeom prst="bentConnector3">
            <a:avLst>
              <a:gd fmla="val 50012" name="adj1"/>
            </a:avLst>
          </a:prstGeom>
          <a:noFill/>
          <a:ln cap="flat" cmpd="sng" w="19050">
            <a:solidFill>
              <a:srgbClr val="1D6BF7"/>
            </a:solidFill>
            <a:prstDash val="solid"/>
            <a:round/>
            <a:headEnd len="med" w="med" type="none"/>
            <a:tailEnd len="med" w="med" type="triangle"/>
          </a:ln>
        </p:spPr>
      </p:cxnSp>
      <p:sp>
        <p:nvSpPr>
          <p:cNvPr id="95" name="Google Shape;95;p15"/>
          <p:cNvSpPr txBox="1"/>
          <p:nvPr/>
        </p:nvSpPr>
        <p:spPr>
          <a:xfrm>
            <a:off x="2973250" y="1989350"/>
            <a:ext cx="1308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Raleway"/>
                <a:ea typeface="Raleway"/>
                <a:cs typeface="Raleway"/>
                <a:sym typeface="Raleway"/>
              </a:rPr>
              <a:t>Is Logged in?</a:t>
            </a:r>
            <a:endParaRPr sz="1200">
              <a:latin typeface="Raleway"/>
              <a:ea typeface="Raleway"/>
              <a:cs typeface="Raleway"/>
              <a:sym typeface="Raleway"/>
            </a:endParaRPr>
          </a:p>
        </p:txBody>
      </p:sp>
      <p:sp>
        <p:nvSpPr>
          <p:cNvPr id="96" name="Google Shape;96;p15"/>
          <p:cNvSpPr txBox="1"/>
          <p:nvPr/>
        </p:nvSpPr>
        <p:spPr>
          <a:xfrm>
            <a:off x="4707750" y="1893075"/>
            <a:ext cx="638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FF0000"/>
                </a:solidFill>
                <a:latin typeface="Raleway"/>
                <a:ea typeface="Raleway"/>
                <a:cs typeface="Raleway"/>
                <a:sym typeface="Raleway"/>
              </a:rPr>
              <a:t>No</a:t>
            </a:r>
            <a:endParaRPr b="1" sz="1200">
              <a:solidFill>
                <a:srgbClr val="FF0000"/>
              </a:solidFill>
              <a:latin typeface="Raleway"/>
              <a:ea typeface="Raleway"/>
              <a:cs typeface="Raleway"/>
              <a:sym typeface="Raleway"/>
            </a:endParaRPr>
          </a:p>
        </p:txBody>
      </p:sp>
      <p:sp>
        <p:nvSpPr>
          <p:cNvPr id="97" name="Google Shape;97;p15"/>
          <p:cNvSpPr txBox="1"/>
          <p:nvPr/>
        </p:nvSpPr>
        <p:spPr>
          <a:xfrm>
            <a:off x="3213600" y="2719700"/>
            <a:ext cx="638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60FF60"/>
                </a:solidFill>
                <a:latin typeface="Raleway"/>
                <a:ea typeface="Raleway"/>
                <a:cs typeface="Raleway"/>
                <a:sym typeface="Raleway"/>
              </a:rPr>
              <a:t>Yes</a:t>
            </a:r>
            <a:endParaRPr b="1" sz="1200">
              <a:solidFill>
                <a:srgbClr val="60FF60"/>
              </a:solidFill>
              <a:latin typeface="Raleway"/>
              <a:ea typeface="Raleway"/>
              <a:cs typeface="Raleway"/>
              <a:sym typeface="Raleway"/>
            </a:endParaRPr>
          </a:p>
        </p:txBody>
      </p:sp>
      <p:sp>
        <p:nvSpPr>
          <p:cNvPr id="98" name="Google Shape;98;p15"/>
          <p:cNvSpPr txBox="1"/>
          <p:nvPr/>
        </p:nvSpPr>
        <p:spPr>
          <a:xfrm>
            <a:off x="4174350" y="3493275"/>
            <a:ext cx="638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96F3"/>
                </a:solidFill>
                <a:latin typeface="Raleway"/>
                <a:ea typeface="Raleway"/>
                <a:cs typeface="Raleway"/>
                <a:sym typeface="Raleway"/>
              </a:rPr>
              <a:t>Tab 3</a:t>
            </a:r>
            <a:endParaRPr b="1" sz="1200">
              <a:solidFill>
                <a:srgbClr val="2196F3"/>
              </a:solidFill>
              <a:latin typeface="Raleway"/>
              <a:ea typeface="Raleway"/>
              <a:cs typeface="Raleway"/>
              <a:sym typeface="Raleway"/>
            </a:endParaRPr>
          </a:p>
        </p:txBody>
      </p:sp>
      <p:sp>
        <p:nvSpPr>
          <p:cNvPr id="99" name="Google Shape;99;p15"/>
          <p:cNvSpPr txBox="1"/>
          <p:nvPr/>
        </p:nvSpPr>
        <p:spPr>
          <a:xfrm>
            <a:off x="2374975" y="3473700"/>
            <a:ext cx="638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96F3"/>
                </a:solidFill>
                <a:latin typeface="Raleway"/>
                <a:ea typeface="Raleway"/>
                <a:cs typeface="Raleway"/>
                <a:sym typeface="Raleway"/>
              </a:rPr>
              <a:t>Tab 1</a:t>
            </a:r>
            <a:endParaRPr b="1" sz="1200">
              <a:solidFill>
                <a:srgbClr val="2196F3"/>
              </a:solidFill>
              <a:latin typeface="Raleway"/>
              <a:ea typeface="Raleway"/>
              <a:cs typeface="Raleway"/>
              <a:sym typeface="Raleway"/>
            </a:endParaRPr>
          </a:p>
        </p:txBody>
      </p:sp>
      <p:sp>
        <p:nvSpPr>
          <p:cNvPr id="100" name="Google Shape;100;p15"/>
          <p:cNvSpPr txBox="1"/>
          <p:nvPr/>
        </p:nvSpPr>
        <p:spPr>
          <a:xfrm>
            <a:off x="3564750" y="4102875"/>
            <a:ext cx="708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96F3"/>
                </a:solidFill>
                <a:latin typeface="Raleway"/>
                <a:ea typeface="Raleway"/>
                <a:cs typeface="Raleway"/>
                <a:sym typeface="Raleway"/>
              </a:rPr>
              <a:t>Tab 2</a:t>
            </a:r>
            <a:endParaRPr b="1" sz="1200">
              <a:solidFill>
                <a:srgbClr val="2196F3"/>
              </a:solidFill>
              <a:latin typeface="Raleway"/>
              <a:ea typeface="Raleway"/>
              <a:cs typeface="Raleway"/>
              <a:sym typeface="Raleway"/>
            </a:endParaRPr>
          </a:p>
        </p:txBody>
      </p:sp>
      <p:sp>
        <p:nvSpPr>
          <p:cNvPr id="101" name="Google Shape;101;p15"/>
          <p:cNvSpPr txBox="1"/>
          <p:nvPr/>
        </p:nvSpPr>
        <p:spPr>
          <a:xfrm>
            <a:off x="4474350" y="4340225"/>
            <a:ext cx="2741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96F3"/>
                </a:solidFill>
                <a:latin typeface="Raleway"/>
                <a:ea typeface="Raleway"/>
                <a:cs typeface="Raleway"/>
                <a:sym typeface="Raleway"/>
              </a:rPr>
              <a:t>On Click A Movie</a:t>
            </a:r>
            <a:endParaRPr b="1" sz="1200">
              <a:solidFill>
                <a:srgbClr val="2196F3"/>
              </a:solidFill>
              <a:latin typeface="Raleway"/>
              <a:ea typeface="Raleway"/>
              <a:cs typeface="Raleway"/>
              <a:sym typeface="Raleway"/>
            </a:endParaRPr>
          </a:p>
        </p:txBody>
      </p:sp>
      <p:sp>
        <p:nvSpPr>
          <p:cNvPr id="102" name="Google Shape;102;p15"/>
          <p:cNvSpPr txBox="1"/>
          <p:nvPr/>
        </p:nvSpPr>
        <p:spPr>
          <a:xfrm>
            <a:off x="1118525" y="3913763"/>
            <a:ext cx="2741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96F3"/>
                </a:solidFill>
                <a:latin typeface="Raleway"/>
                <a:ea typeface="Raleway"/>
                <a:cs typeface="Raleway"/>
                <a:sym typeface="Raleway"/>
              </a:rPr>
              <a:t>On Click A Movie</a:t>
            </a:r>
            <a:endParaRPr b="1" sz="1200">
              <a:solidFill>
                <a:srgbClr val="2196F3"/>
              </a:solidFill>
              <a:latin typeface="Raleway"/>
              <a:ea typeface="Raleway"/>
              <a:cs typeface="Raleway"/>
              <a:sym typeface="Raleway"/>
            </a:endParaRPr>
          </a:p>
        </p:txBody>
      </p:sp>
      <p:sp>
        <p:nvSpPr>
          <p:cNvPr id="103" name="Google Shape;103;p15"/>
          <p:cNvSpPr txBox="1"/>
          <p:nvPr/>
        </p:nvSpPr>
        <p:spPr>
          <a:xfrm>
            <a:off x="1118525" y="5960700"/>
            <a:ext cx="2741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96F3"/>
                </a:solidFill>
                <a:latin typeface="Raleway"/>
                <a:ea typeface="Raleway"/>
                <a:cs typeface="Raleway"/>
                <a:sym typeface="Raleway"/>
              </a:rPr>
              <a:t>On Click Play Button</a:t>
            </a:r>
            <a:endParaRPr b="1" sz="1200">
              <a:solidFill>
                <a:srgbClr val="2196F3"/>
              </a:solidFill>
              <a:latin typeface="Raleway"/>
              <a:ea typeface="Raleway"/>
              <a:cs typeface="Raleway"/>
              <a:sym typeface="Raleway"/>
            </a:endParaRPr>
          </a:p>
        </p:txBody>
      </p:sp>
      <p:sp>
        <p:nvSpPr>
          <p:cNvPr id="104" name="Google Shape;104;p15"/>
          <p:cNvSpPr txBox="1"/>
          <p:nvPr/>
        </p:nvSpPr>
        <p:spPr>
          <a:xfrm>
            <a:off x="4471325" y="5960700"/>
            <a:ext cx="2741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96F3"/>
                </a:solidFill>
                <a:latin typeface="Raleway"/>
                <a:ea typeface="Raleway"/>
                <a:cs typeface="Raleway"/>
                <a:sym typeface="Raleway"/>
              </a:rPr>
              <a:t>On Click Play Button</a:t>
            </a:r>
            <a:endParaRPr b="1" sz="1200">
              <a:solidFill>
                <a:srgbClr val="2196F3"/>
              </a:solidFill>
              <a:latin typeface="Raleway"/>
              <a:ea typeface="Raleway"/>
              <a:cs typeface="Raleway"/>
              <a:sym typeface="Raleway"/>
            </a:endParaRPr>
          </a:p>
        </p:txBody>
      </p:sp>
      <p:sp>
        <p:nvSpPr>
          <p:cNvPr id="105" name="Google Shape;105;p15"/>
          <p:cNvSpPr txBox="1"/>
          <p:nvPr/>
        </p:nvSpPr>
        <p:spPr>
          <a:xfrm>
            <a:off x="2909250" y="6523675"/>
            <a:ext cx="1798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2196F3"/>
                </a:solidFill>
                <a:latin typeface="Raleway"/>
                <a:ea typeface="Raleway"/>
                <a:cs typeface="Raleway"/>
                <a:sym typeface="Raleway"/>
              </a:rPr>
              <a:t>On Searching A Movie</a:t>
            </a:r>
            <a:endParaRPr b="1" sz="1200">
              <a:solidFill>
                <a:srgbClr val="2196F3"/>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16"/>
          <p:cNvPicPr preferRelativeResize="0"/>
          <p:nvPr/>
        </p:nvPicPr>
        <p:blipFill rotWithShape="1">
          <a:blip r:embed="rId3">
            <a:alphaModFix/>
          </a:blip>
          <a:srcRect b="2890" l="0" r="0" t="8972"/>
          <a:stretch/>
        </p:blipFill>
        <p:spPr>
          <a:xfrm>
            <a:off x="3081350" y="1968225"/>
            <a:ext cx="4220951" cy="8062674"/>
          </a:xfrm>
          <a:prstGeom prst="rect">
            <a:avLst/>
          </a:prstGeom>
          <a:noFill/>
          <a:ln>
            <a:noFill/>
          </a:ln>
        </p:spPr>
      </p:pic>
      <p:sp>
        <p:nvSpPr>
          <p:cNvPr id="111" name="Google Shape;111;p16"/>
          <p:cNvSpPr txBox="1"/>
          <p:nvPr>
            <p:ph type="title"/>
          </p:nvPr>
        </p:nvSpPr>
        <p:spPr>
          <a:xfrm>
            <a:off x="257700" y="391700"/>
            <a:ext cx="7044600" cy="1200000"/>
          </a:xfrm>
          <a:prstGeom prst="rect">
            <a:avLst/>
          </a:prstGeom>
          <a:solidFill>
            <a:schemeClr val="accent4"/>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Welcome Page</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First Page</a:t>
            </a:r>
            <a:endParaRPr sz="2000">
              <a:solidFill>
                <a:schemeClr val="lt1"/>
              </a:solidFill>
              <a:latin typeface="Raleway"/>
              <a:ea typeface="Raleway"/>
              <a:cs typeface="Raleway"/>
              <a:sym typeface="Raleway"/>
            </a:endParaRPr>
          </a:p>
        </p:txBody>
      </p:sp>
      <p:sp>
        <p:nvSpPr>
          <p:cNvPr id="112" name="Google Shape;112;p16"/>
          <p:cNvSpPr txBox="1"/>
          <p:nvPr/>
        </p:nvSpPr>
        <p:spPr>
          <a:xfrm>
            <a:off x="270300" y="2032600"/>
            <a:ext cx="2600100" cy="1262100"/>
          </a:xfrm>
          <a:prstGeom prst="rect">
            <a:avLst/>
          </a:prstGeom>
          <a:solidFill>
            <a:srgbClr val="FF0000"/>
          </a:solidFill>
          <a:ln cap="flat" cmpd="sng" w="3810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Name Of The Application:</a:t>
            </a:r>
            <a:r>
              <a:rPr lang="en">
                <a:solidFill>
                  <a:schemeClr val="lt1"/>
                </a:solidFill>
              </a:rPr>
              <a:t> one the middle top </a:t>
            </a:r>
            <a:r>
              <a:rPr lang="en">
                <a:solidFill>
                  <a:schemeClr val="lt1"/>
                </a:solidFill>
              </a:rPr>
              <a:t>portion</a:t>
            </a:r>
            <a:r>
              <a:rPr lang="en">
                <a:solidFill>
                  <a:schemeClr val="lt1"/>
                </a:solidFill>
              </a:rPr>
              <a:t> of the welcome page will be </a:t>
            </a:r>
            <a:r>
              <a:rPr lang="en">
                <a:solidFill>
                  <a:schemeClr val="lt1"/>
                </a:solidFill>
              </a:rPr>
              <a:t>labeled</a:t>
            </a:r>
            <a:r>
              <a:rPr lang="en">
                <a:solidFill>
                  <a:schemeClr val="lt1"/>
                </a:solidFill>
              </a:rPr>
              <a:t> with the name of PepStudio. </a:t>
            </a:r>
            <a:endParaRPr>
              <a:solidFill>
                <a:schemeClr val="lt1"/>
              </a:solidFill>
            </a:endParaRPr>
          </a:p>
        </p:txBody>
      </p:sp>
      <p:sp>
        <p:nvSpPr>
          <p:cNvPr id="113" name="Google Shape;113;p16"/>
          <p:cNvSpPr txBox="1"/>
          <p:nvPr/>
        </p:nvSpPr>
        <p:spPr>
          <a:xfrm>
            <a:off x="264000" y="7300125"/>
            <a:ext cx="2612700" cy="2124000"/>
          </a:xfrm>
          <a:prstGeom prst="rect">
            <a:avLst/>
          </a:prstGeom>
          <a:solidFill>
            <a:srgbClr val="2196F3"/>
          </a:solidFill>
          <a:ln cap="flat" cmpd="sng" w="38100">
            <a:solidFill>
              <a:srgbClr val="2196F3"/>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Getting </a:t>
            </a:r>
            <a:r>
              <a:rPr b="1" lang="en">
                <a:solidFill>
                  <a:schemeClr val="lt1"/>
                </a:solidFill>
              </a:rPr>
              <a:t>Started</a:t>
            </a:r>
            <a:r>
              <a:rPr b="1" lang="en">
                <a:solidFill>
                  <a:schemeClr val="lt1"/>
                </a:solidFill>
              </a:rPr>
              <a:t> Button: </a:t>
            </a:r>
            <a:r>
              <a:rPr lang="en">
                <a:solidFill>
                  <a:schemeClr val="lt1"/>
                </a:solidFill>
              </a:rPr>
              <a:t>On the middle bilow of the welcome page that will show a capsule button will check if the user is already signed in or not. If not then it will redirect to the login page else it will redirect to the fragment activity.</a:t>
            </a:r>
            <a:endParaRPr>
              <a:solidFill>
                <a:schemeClr val="lt1"/>
              </a:solidFill>
            </a:endParaRPr>
          </a:p>
        </p:txBody>
      </p:sp>
      <p:cxnSp>
        <p:nvCxnSpPr>
          <p:cNvPr id="114" name="Google Shape;114;p16"/>
          <p:cNvCxnSpPr>
            <a:stCxn id="113" idx="3"/>
          </p:cNvCxnSpPr>
          <p:nvPr/>
        </p:nvCxnSpPr>
        <p:spPr>
          <a:xfrm flipH="1" rot="10800000">
            <a:off x="2876700" y="8356125"/>
            <a:ext cx="1538400" cy="6000"/>
          </a:xfrm>
          <a:prstGeom prst="curvedConnector3">
            <a:avLst>
              <a:gd fmla="val 50000" name="adj1"/>
            </a:avLst>
          </a:prstGeom>
          <a:noFill/>
          <a:ln cap="flat" cmpd="sng" w="38100">
            <a:solidFill>
              <a:schemeClr val="accent1"/>
            </a:solidFill>
            <a:prstDash val="solid"/>
            <a:round/>
            <a:headEnd len="med" w="med" type="none"/>
            <a:tailEnd len="med" w="med" type="triangle"/>
          </a:ln>
        </p:spPr>
      </p:cxnSp>
      <p:sp>
        <p:nvSpPr>
          <p:cNvPr id="115" name="Google Shape;115;p16"/>
          <p:cNvSpPr txBox="1"/>
          <p:nvPr/>
        </p:nvSpPr>
        <p:spPr>
          <a:xfrm>
            <a:off x="270300" y="4539700"/>
            <a:ext cx="2600100" cy="1046700"/>
          </a:xfrm>
          <a:prstGeom prst="rect">
            <a:avLst/>
          </a:prstGeom>
          <a:solidFill>
            <a:schemeClr val="accent4"/>
          </a:solidFill>
          <a:ln cap="flat" cmpd="sng" w="38100">
            <a:solidFill>
              <a:schemeClr val="accent4"/>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Background Wallpaper: </a:t>
            </a:r>
            <a:r>
              <a:rPr lang="en">
                <a:solidFill>
                  <a:schemeClr val="lt1"/>
                </a:solidFill>
              </a:rPr>
              <a:t>The background will collaged posters of legendary movies to see before you die.</a:t>
            </a:r>
            <a:endParaRPr>
              <a:solidFill>
                <a:schemeClr val="lt1"/>
              </a:solidFill>
            </a:endParaRPr>
          </a:p>
        </p:txBody>
      </p:sp>
      <p:cxnSp>
        <p:nvCxnSpPr>
          <p:cNvPr id="116" name="Google Shape;116;p16"/>
          <p:cNvCxnSpPr>
            <a:stCxn id="115" idx="2"/>
          </p:cNvCxnSpPr>
          <p:nvPr/>
        </p:nvCxnSpPr>
        <p:spPr>
          <a:xfrm flipH="1" rot="-5400000">
            <a:off x="3056400" y="4100350"/>
            <a:ext cx="400200" cy="3372300"/>
          </a:xfrm>
          <a:prstGeom prst="bentConnector2">
            <a:avLst/>
          </a:prstGeom>
          <a:noFill/>
          <a:ln cap="flat" cmpd="sng" w="38100">
            <a:solidFill>
              <a:schemeClr val="accent4"/>
            </a:solidFill>
            <a:prstDash val="solid"/>
            <a:round/>
            <a:headEnd len="med" w="med" type="none"/>
            <a:tailEnd len="med" w="med" type="oval"/>
          </a:ln>
        </p:spPr>
      </p:cxnSp>
      <p:cxnSp>
        <p:nvCxnSpPr>
          <p:cNvPr id="117" name="Google Shape;117;p16"/>
          <p:cNvCxnSpPr>
            <a:stCxn id="112" idx="2"/>
          </p:cNvCxnSpPr>
          <p:nvPr/>
        </p:nvCxnSpPr>
        <p:spPr>
          <a:xfrm flipH="1" rot="-5400000">
            <a:off x="2186850" y="2678200"/>
            <a:ext cx="298800" cy="1531800"/>
          </a:xfrm>
          <a:prstGeom prst="bentConnector2">
            <a:avLst/>
          </a:prstGeom>
          <a:noFill/>
          <a:ln cap="flat" cmpd="sng" w="38100">
            <a:solidFill>
              <a:srgbClr val="FF0000"/>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p:nvPr/>
        </p:nvSpPr>
        <p:spPr>
          <a:xfrm>
            <a:off x="3732775" y="3509275"/>
            <a:ext cx="3024900" cy="50865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txBox="1"/>
          <p:nvPr>
            <p:ph type="title"/>
          </p:nvPr>
        </p:nvSpPr>
        <p:spPr>
          <a:xfrm>
            <a:off x="296050" y="391700"/>
            <a:ext cx="7006200" cy="1200000"/>
          </a:xfrm>
          <a:prstGeom prst="rect">
            <a:avLst/>
          </a:prstGeom>
          <a:solidFill>
            <a:schemeClr val="accent1"/>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Login Page</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The Authenticator</a:t>
            </a:r>
            <a:endParaRPr sz="2000">
              <a:solidFill>
                <a:schemeClr val="lt1"/>
              </a:solidFill>
              <a:latin typeface="Raleway"/>
              <a:ea typeface="Raleway"/>
              <a:cs typeface="Raleway"/>
              <a:sym typeface="Raleway"/>
            </a:endParaRPr>
          </a:p>
        </p:txBody>
      </p:sp>
      <p:pic>
        <p:nvPicPr>
          <p:cNvPr id="124" name="Google Shape;124;p17"/>
          <p:cNvPicPr preferRelativeResize="0"/>
          <p:nvPr/>
        </p:nvPicPr>
        <p:blipFill rotWithShape="1">
          <a:blip r:embed="rId3">
            <a:alphaModFix/>
          </a:blip>
          <a:srcRect b="2645" l="0" r="0" t="8866"/>
          <a:stretch/>
        </p:blipFill>
        <p:spPr>
          <a:xfrm>
            <a:off x="3143475" y="2062325"/>
            <a:ext cx="4158825" cy="7975199"/>
          </a:xfrm>
          <a:prstGeom prst="rect">
            <a:avLst/>
          </a:prstGeom>
          <a:noFill/>
          <a:ln>
            <a:noFill/>
          </a:ln>
        </p:spPr>
      </p:pic>
      <p:sp>
        <p:nvSpPr>
          <p:cNvPr id="125" name="Google Shape;125;p17"/>
          <p:cNvSpPr txBox="1"/>
          <p:nvPr/>
        </p:nvSpPr>
        <p:spPr>
          <a:xfrm>
            <a:off x="296050" y="2066013"/>
            <a:ext cx="2690100" cy="1262100"/>
          </a:xfrm>
          <a:prstGeom prst="rect">
            <a:avLst/>
          </a:prstGeom>
          <a:solidFill>
            <a:srgbClr val="FF6F6F"/>
          </a:solidFill>
          <a:ln>
            <a:noFill/>
          </a:ln>
        </p:spPr>
        <p:txBody>
          <a:bodyPr anchorCtr="0" anchor="ctr" bIns="91425" lIns="91425" spcFirstLastPara="1" rIns="91425" wrap="square" tIns="91425">
            <a:spAutoFit/>
          </a:bodyPr>
          <a:lstStyle/>
          <a:p>
            <a:pPr indent="0" lvl="0" marL="0" rtl="0" algn="just">
              <a:spcBef>
                <a:spcPts val="0"/>
              </a:spcBef>
              <a:spcAft>
                <a:spcPts val="0"/>
              </a:spcAft>
              <a:buNone/>
            </a:pPr>
            <a:r>
              <a:rPr b="1" lang="en">
                <a:solidFill>
                  <a:schemeClr val="lt1"/>
                </a:solidFill>
              </a:rPr>
              <a:t>EditText For </a:t>
            </a:r>
            <a:r>
              <a:rPr b="1" lang="en">
                <a:solidFill>
                  <a:schemeClr val="lt1"/>
                </a:solidFill>
              </a:rPr>
              <a:t>Credentials</a:t>
            </a:r>
            <a:r>
              <a:rPr b="1" lang="en">
                <a:solidFill>
                  <a:schemeClr val="lt1"/>
                </a:solidFill>
              </a:rPr>
              <a:t>: </a:t>
            </a:r>
            <a:r>
              <a:rPr lang="en">
                <a:solidFill>
                  <a:schemeClr val="lt1"/>
                </a:solidFill>
              </a:rPr>
              <a:t>If user want to login with their user id and password. Then they can enter them and can login button.</a:t>
            </a:r>
            <a:endParaRPr>
              <a:solidFill>
                <a:schemeClr val="lt1"/>
              </a:solidFill>
            </a:endParaRPr>
          </a:p>
        </p:txBody>
      </p:sp>
      <p:cxnSp>
        <p:nvCxnSpPr>
          <p:cNvPr id="126" name="Google Shape;126;p17"/>
          <p:cNvCxnSpPr>
            <a:stCxn id="125" idx="3"/>
          </p:cNvCxnSpPr>
          <p:nvPr/>
        </p:nvCxnSpPr>
        <p:spPr>
          <a:xfrm>
            <a:off x="2986150" y="2697063"/>
            <a:ext cx="3552600" cy="3165300"/>
          </a:xfrm>
          <a:prstGeom prst="curvedConnector3">
            <a:avLst>
              <a:gd fmla="val 106885" name="adj1"/>
            </a:avLst>
          </a:prstGeom>
          <a:noFill/>
          <a:ln cap="flat" cmpd="sng" w="38100">
            <a:solidFill>
              <a:srgbClr val="FF6F6F"/>
            </a:solidFill>
            <a:prstDash val="solid"/>
            <a:round/>
            <a:headEnd len="med" w="med" type="none"/>
            <a:tailEnd len="med" w="med" type="triangle"/>
          </a:ln>
        </p:spPr>
      </p:cxnSp>
      <p:sp>
        <p:nvSpPr>
          <p:cNvPr id="127" name="Google Shape;127;p17"/>
          <p:cNvSpPr txBox="1"/>
          <p:nvPr/>
        </p:nvSpPr>
        <p:spPr>
          <a:xfrm>
            <a:off x="296050" y="3494888"/>
            <a:ext cx="2690100" cy="1477500"/>
          </a:xfrm>
          <a:prstGeom prst="rect">
            <a:avLst/>
          </a:prstGeom>
          <a:solidFill>
            <a:srgbClr val="2196F3"/>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Sign In Button: </a:t>
            </a:r>
            <a:r>
              <a:rPr lang="en">
                <a:solidFill>
                  <a:schemeClr val="lt1"/>
                </a:solidFill>
              </a:rPr>
              <a:t>Below of two field of </a:t>
            </a:r>
            <a:r>
              <a:rPr lang="en">
                <a:solidFill>
                  <a:schemeClr val="lt1"/>
                </a:solidFill>
              </a:rPr>
              <a:t>credentials</a:t>
            </a:r>
            <a:r>
              <a:rPr lang="en">
                <a:solidFill>
                  <a:schemeClr val="lt1"/>
                </a:solidFill>
              </a:rPr>
              <a:t>, there will be a login button that will work to check if the </a:t>
            </a:r>
            <a:r>
              <a:rPr lang="en">
                <a:solidFill>
                  <a:schemeClr val="lt1"/>
                </a:solidFill>
              </a:rPr>
              <a:t>credentials</a:t>
            </a:r>
            <a:r>
              <a:rPr lang="en">
                <a:solidFill>
                  <a:schemeClr val="lt1"/>
                </a:solidFill>
              </a:rPr>
              <a:t> are right and the account exist or not.</a:t>
            </a:r>
            <a:endParaRPr>
              <a:solidFill>
                <a:schemeClr val="lt1"/>
              </a:solidFill>
            </a:endParaRPr>
          </a:p>
        </p:txBody>
      </p:sp>
      <p:sp>
        <p:nvSpPr>
          <p:cNvPr id="128" name="Google Shape;128;p17"/>
          <p:cNvSpPr txBox="1"/>
          <p:nvPr/>
        </p:nvSpPr>
        <p:spPr>
          <a:xfrm>
            <a:off x="296050" y="5166013"/>
            <a:ext cx="2690100" cy="2986200"/>
          </a:xfrm>
          <a:prstGeom prst="rect">
            <a:avLst/>
          </a:prstGeom>
          <a:solidFill>
            <a:srgbClr val="FFFF00"/>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dk1"/>
                </a:solidFill>
              </a:rPr>
              <a:t>Login with other apps: </a:t>
            </a:r>
            <a:r>
              <a:rPr lang="en">
                <a:solidFill>
                  <a:schemeClr val="dk1"/>
                </a:solidFill>
              </a:rPr>
              <a:t>If the the user wish to login with other than email and </a:t>
            </a:r>
            <a:r>
              <a:rPr lang="en">
                <a:solidFill>
                  <a:schemeClr val="dk1"/>
                </a:solidFill>
              </a:rPr>
              <a:t>password</a:t>
            </a:r>
            <a:r>
              <a:rPr lang="en">
                <a:solidFill>
                  <a:schemeClr val="dk1"/>
                </a:solidFill>
              </a:rPr>
              <a:t> then they can use their existing account to login like Google, Facebook, Apple accounts. They can click on the respective </a:t>
            </a:r>
            <a:r>
              <a:rPr lang="en">
                <a:solidFill>
                  <a:schemeClr val="dk1"/>
                </a:solidFill>
              </a:rPr>
              <a:t>Image Button</a:t>
            </a:r>
            <a:r>
              <a:rPr lang="en">
                <a:solidFill>
                  <a:schemeClr val="dk1"/>
                </a:solidFill>
              </a:rPr>
              <a:t> and can also click on the create account text. By these, the user will be redirected to the pages and popups of the SDK to choose </a:t>
            </a:r>
            <a:r>
              <a:rPr lang="en">
                <a:solidFill>
                  <a:schemeClr val="dk1"/>
                </a:solidFill>
              </a:rPr>
              <a:t>their</a:t>
            </a:r>
            <a:r>
              <a:rPr lang="en">
                <a:solidFill>
                  <a:schemeClr val="dk1"/>
                </a:solidFill>
              </a:rPr>
              <a:t> accounts to login.</a:t>
            </a:r>
            <a:endParaRPr>
              <a:solidFill>
                <a:schemeClr val="dk1"/>
              </a:solidFill>
            </a:endParaRPr>
          </a:p>
        </p:txBody>
      </p:sp>
      <p:sp>
        <p:nvSpPr>
          <p:cNvPr id="129" name="Google Shape;129;p17"/>
          <p:cNvSpPr/>
          <p:nvPr/>
        </p:nvSpPr>
        <p:spPr>
          <a:xfrm>
            <a:off x="3900250" y="7176525"/>
            <a:ext cx="2638500" cy="1200000"/>
          </a:xfrm>
          <a:prstGeom prst="rect">
            <a:avLst/>
          </a:prstGeom>
          <a:noFill/>
          <a:ln cap="flat" cmpd="sng" w="38100">
            <a:solidFill>
              <a:srgbClr val="FFFF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txBox="1"/>
          <p:nvPr/>
        </p:nvSpPr>
        <p:spPr>
          <a:xfrm>
            <a:off x="296050" y="8345838"/>
            <a:ext cx="2690100" cy="1693200"/>
          </a:xfrm>
          <a:prstGeom prst="rect">
            <a:avLst/>
          </a:prstGeom>
          <a:solidFill>
            <a:schemeClr val="accent5"/>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Background WallPaper: </a:t>
            </a:r>
            <a:r>
              <a:rPr lang="en">
                <a:solidFill>
                  <a:schemeClr val="lt1"/>
                </a:solidFill>
              </a:rPr>
              <a:t>The background of the page will be a random arrangement of movie posters and </a:t>
            </a:r>
            <a:r>
              <a:rPr lang="en">
                <a:solidFill>
                  <a:schemeClr val="lt1"/>
                </a:solidFill>
              </a:rPr>
              <a:t>specifically</a:t>
            </a:r>
            <a:r>
              <a:rPr lang="en">
                <a:solidFill>
                  <a:schemeClr val="lt1"/>
                </a:solidFill>
              </a:rPr>
              <a:t> the signin portion in the middle of the page is </a:t>
            </a:r>
            <a:r>
              <a:rPr lang="en">
                <a:solidFill>
                  <a:schemeClr val="lt1"/>
                </a:solidFill>
              </a:rPr>
              <a:t>background</a:t>
            </a:r>
            <a:r>
              <a:rPr lang="en">
                <a:solidFill>
                  <a:schemeClr val="lt1"/>
                </a:solidFill>
              </a:rPr>
              <a:t> with transparent red card.</a:t>
            </a:r>
            <a:endParaRPr>
              <a:solidFill>
                <a:schemeClr val="lt1"/>
              </a:solidFill>
            </a:endParaRPr>
          </a:p>
        </p:txBody>
      </p:sp>
      <p:cxnSp>
        <p:nvCxnSpPr>
          <p:cNvPr id="131" name="Google Shape;131;p17"/>
          <p:cNvCxnSpPr>
            <a:stCxn id="130" idx="3"/>
          </p:cNvCxnSpPr>
          <p:nvPr/>
        </p:nvCxnSpPr>
        <p:spPr>
          <a:xfrm flipH="1" rot="10800000">
            <a:off x="2986150" y="6745638"/>
            <a:ext cx="3320700" cy="2446800"/>
          </a:xfrm>
          <a:prstGeom prst="curvedConnector3">
            <a:avLst>
              <a:gd fmla="val 50000" name="adj1"/>
            </a:avLst>
          </a:prstGeom>
          <a:noFill/>
          <a:ln cap="flat" cmpd="sng" w="38100">
            <a:solidFill>
              <a:schemeClr val="accent5"/>
            </a:solidFill>
            <a:prstDash val="solid"/>
            <a:round/>
            <a:headEnd len="med" w="med" type="none"/>
            <a:tailEnd len="med" w="med" type="oval"/>
          </a:ln>
        </p:spPr>
      </p:cxnSp>
      <p:cxnSp>
        <p:nvCxnSpPr>
          <p:cNvPr id="132" name="Google Shape;132;p17"/>
          <p:cNvCxnSpPr>
            <a:stCxn id="130" idx="3"/>
          </p:cNvCxnSpPr>
          <p:nvPr/>
        </p:nvCxnSpPr>
        <p:spPr>
          <a:xfrm flipH="1" rot="10800000">
            <a:off x="2986150" y="9152538"/>
            <a:ext cx="2162400" cy="39900"/>
          </a:xfrm>
          <a:prstGeom prst="curvedConnector3">
            <a:avLst>
              <a:gd fmla="val 50000" name="adj1"/>
            </a:avLst>
          </a:prstGeom>
          <a:noFill/>
          <a:ln cap="flat" cmpd="sng" w="38100">
            <a:solidFill>
              <a:schemeClr val="accent5"/>
            </a:solidFill>
            <a:prstDash val="solid"/>
            <a:round/>
            <a:headEnd len="med" w="med" type="none"/>
            <a:tailEnd len="med" w="med" type="oval"/>
          </a:ln>
        </p:spPr>
      </p:cxnSp>
      <p:sp>
        <p:nvSpPr>
          <p:cNvPr id="133" name="Google Shape;133;p17"/>
          <p:cNvSpPr/>
          <p:nvPr/>
        </p:nvSpPr>
        <p:spPr>
          <a:xfrm>
            <a:off x="3912975" y="5042175"/>
            <a:ext cx="2638800" cy="4506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17"/>
          <p:cNvCxnSpPr>
            <a:stCxn id="125" idx="3"/>
            <a:endCxn id="133" idx="1"/>
          </p:cNvCxnSpPr>
          <p:nvPr/>
        </p:nvCxnSpPr>
        <p:spPr>
          <a:xfrm>
            <a:off x="2986150" y="2697063"/>
            <a:ext cx="926700" cy="2570400"/>
          </a:xfrm>
          <a:prstGeom prst="curvedConnector3">
            <a:avLst>
              <a:gd fmla="val 50007" name="adj1"/>
            </a:avLst>
          </a:prstGeom>
          <a:noFill/>
          <a:ln cap="flat" cmpd="sng" w="38100">
            <a:solidFill>
              <a:srgbClr val="FF6F6F"/>
            </a:solidFill>
            <a:prstDash val="solid"/>
            <a:round/>
            <a:headEnd len="med" w="med" type="none"/>
            <a:tailEnd len="med" w="med" type="triangle"/>
          </a:ln>
        </p:spPr>
      </p:cxnSp>
      <p:sp>
        <p:nvSpPr>
          <p:cNvPr id="135" name="Google Shape;135;p17"/>
          <p:cNvSpPr/>
          <p:nvPr/>
        </p:nvSpPr>
        <p:spPr>
          <a:xfrm>
            <a:off x="4659550" y="6617175"/>
            <a:ext cx="1042500" cy="45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7"/>
          <p:cNvCxnSpPr>
            <a:stCxn id="128" idx="3"/>
            <a:endCxn id="129" idx="1"/>
          </p:cNvCxnSpPr>
          <p:nvPr/>
        </p:nvCxnSpPr>
        <p:spPr>
          <a:xfrm>
            <a:off x="2986150" y="6659113"/>
            <a:ext cx="914100" cy="1117500"/>
          </a:xfrm>
          <a:prstGeom prst="bentConnector3">
            <a:avLst>
              <a:gd fmla="val 50000" name="adj1"/>
            </a:avLst>
          </a:prstGeom>
          <a:noFill/>
          <a:ln cap="flat" cmpd="sng" w="38100">
            <a:solidFill>
              <a:srgbClr val="FFFF00"/>
            </a:solidFill>
            <a:prstDash val="solid"/>
            <a:round/>
            <a:headEnd len="med" w="med" type="none"/>
            <a:tailEnd len="med" w="med" type="triangle"/>
          </a:ln>
        </p:spPr>
      </p:cxnSp>
      <p:cxnSp>
        <p:nvCxnSpPr>
          <p:cNvPr id="137" name="Google Shape;137;p17"/>
          <p:cNvCxnSpPr>
            <a:stCxn id="127" idx="3"/>
            <a:endCxn id="135" idx="1"/>
          </p:cNvCxnSpPr>
          <p:nvPr/>
        </p:nvCxnSpPr>
        <p:spPr>
          <a:xfrm>
            <a:off x="2986150" y="4233638"/>
            <a:ext cx="1673400" cy="2608800"/>
          </a:xfrm>
          <a:prstGeom prst="curvedConnector3">
            <a:avLst>
              <a:gd fmla="val 33849" name="adj1"/>
            </a:avLst>
          </a:prstGeom>
          <a:noFill/>
          <a:ln cap="flat" cmpd="sng" w="38100">
            <a:solidFill>
              <a:srgbClr val="2196F3"/>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18"/>
          <p:cNvPicPr preferRelativeResize="0"/>
          <p:nvPr/>
        </p:nvPicPr>
        <p:blipFill rotWithShape="1">
          <a:blip r:embed="rId3">
            <a:alphaModFix/>
          </a:blip>
          <a:srcRect b="2844" l="0" r="0" t="2655"/>
          <a:stretch/>
        </p:blipFill>
        <p:spPr>
          <a:xfrm>
            <a:off x="3243650" y="1815325"/>
            <a:ext cx="4134850" cy="8467574"/>
          </a:xfrm>
          <a:prstGeom prst="rect">
            <a:avLst/>
          </a:prstGeom>
          <a:noFill/>
          <a:ln>
            <a:noFill/>
          </a:ln>
        </p:spPr>
      </p:pic>
      <p:sp>
        <p:nvSpPr>
          <p:cNvPr id="143" name="Google Shape;143;p18"/>
          <p:cNvSpPr txBox="1"/>
          <p:nvPr>
            <p:ph type="title"/>
          </p:nvPr>
        </p:nvSpPr>
        <p:spPr>
          <a:xfrm>
            <a:off x="333900" y="315500"/>
            <a:ext cx="7044600" cy="1200000"/>
          </a:xfrm>
          <a:prstGeom prst="rect">
            <a:avLst/>
          </a:prstGeom>
          <a:solidFill>
            <a:schemeClr val="accent5"/>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Insider (Movie Feed)</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List Of Content</a:t>
            </a:r>
            <a:endParaRPr sz="2000">
              <a:solidFill>
                <a:schemeClr val="lt1"/>
              </a:solidFill>
              <a:latin typeface="Raleway"/>
              <a:ea typeface="Raleway"/>
              <a:cs typeface="Raleway"/>
              <a:sym typeface="Raleway"/>
            </a:endParaRPr>
          </a:p>
        </p:txBody>
      </p:sp>
      <p:sp>
        <p:nvSpPr>
          <p:cNvPr id="144" name="Google Shape;144;p18"/>
          <p:cNvSpPr txBox="1"/>
          <p:nvPr/>
        </p:nvSpPr>
        <p:spPr>
          <a:xfrm>
            <a:off x="333900" y="1815325"/>
            <a:ext cx="2703000" cy="1046700"/>
          </a:xfrm>
          <a:prstGeom prst="rect">
            <a:avLst/>
          </a:prstGeom>
          <a:solidFill>
            <a:srgbClr val="1D6BF7"/>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Header: </a:t>
            </a:r>
            <a:r>
              <a:rPr lang="en">
                <a:solidFill>
                  <a:schemeClr val="lt1"/>
                </a:solidFill>
              </a:rPr>
              <a:t>The header of the page will be the name of application, background with a sky blue card.</a:t>
            </a:r>
            <a:endParaRPr>
              <a:solidFill>
                <a:schemeClr val="lt1"/>
              </a:solidFill>
            </a:endParaRPr>
          </a:p>
        </p:txBody>
      </p:sp>
      <p:cxnSp>
        <p:nvCxnSpPr>
          <p:cNvPr id="145" name="Google Shape;145;p18"/>
          <p:cNvCxnSpPr>
            <a:stCxn id="144" idx="3"/>
          </p:cNvCxnSpPr>
          <p:nvPr/>
        </p:nvCxnSpPr>
        <p:spPr>
          <a:xfrm flipH="1" rot="10800000">
            <a:off x="3036900" y="2320375"/>
            <a:ext cx="670200" cy="18300"/>
          </a:xfrm>
          <a:prstGeom prst="curvedConnector3">
            <a:avLst>
              <a:gd fmla="val 50000" name="adj1"/>
            </a:avLst>
          </a:prstGeom>
          <a:noFill/>
          <a:ln cap="flat" cmpd="sng" w="38100">
            <a:solidFill>
              <a:srgbClr val="1D6BF7"/>
            </a:solidFill>
            <a:prstDash val="solid"/>
            <a:round/>
            <a:headEnd len="med" w="med" type="none"/>
            <a:tailEnd len="med" w="med" type="oval"/>
          </a:ln>
        </p:spPr>
      </p:cxnSp>
      <p:sp>
        <p:nvSpPr>
          <p:cNvPr id="146" name="Google Shape;146;p18"/>
          <p:cNvSpPr txBox="1"/>
          <p:nvPr/>
        </p:nvSpPr>
        <p:spPr>
          <a:xfrm>
            <a:off x="334650" y="2981250"/>
            <a:ext cx="2703000" cy="2124000"/>
          </a:xfrm>
          <a:prstGeom prst="rect">
            <a:avLst/>
          </a:prstGeom>
          <a:solidFill>
            <a:srgbClr val="FFFF00"/>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dk1"/>
                </a:solidFill>
              </a:rPr>
              <a:t>Movie List: </a:t>
            </a:r>
            <a:r>
              <a:rPr lang="en">
                <a:solidFill>
                  <a:schemeClr val="dk1"/>
                </a:solidFill>
              </a:rPr>
              <a:t>The page will mostly </a:t>
            </a:r>
            <a:r>
              <a:rPr lang="en">
                <a:solidFill>
                  <a:schemeClr val="dk1"/>
                </a:solidFill>
              </a:rPr>
              <a:t>acquired</a:t>
            </a:r>
            <a:r>
              <a:rPr lang="en">
                <a:solidFill>
                  <a:schemeClr val="dk1"/>
                </a:solidFill>
              </a:rPr>
              <a:t> with the list of movies that are stored in the server. The movies are represented with the miniature posters of the movies. The user have to scroll to discover new movies. The List of Movies are </a:t>
            </a:r>
            <a:r>
              <a:rPr lang="en">
                <a:solidFill>
                  <a:schemeClr val="dk1"/>
                </a:solidFill>
              </a:rPr>
              <a:t>random</a:t>
            </a:r>
            <a:r>
              <a:rPr lang="en">
                <a:solidFill>
                  <a:schemeClr val="dk1"/>
                </a:solidFill>
              </a:rPr>
              <a:t>.</a:t>
            </a:r>
            <a:endParaRPr>
              <a:solidFill>
                <a:schemeClr val="dk1"/>
              </a:solidFill>
            </a:endParaRPr>
          </a:p>
        </p:txBody>
      </p:sp>
      <p:sp>
        <p:nvSpPr>
          <p:cNvPr id="147" name="Google Shape;147;p18"/>
          <p:cNvSpPr/>
          <p:nvPr/>
        </p:nvSpPr>
        <p:spPr>
          <a:xfrm>
            <a:off x="3526825" y="2692500"/>
            <a:ext cx="3507300" cy="6648900"/>
          </a:xfrm>
          <a:prstGeom prst="rect">
            <a:avLst/>
          </a:prstGeom>
          <a:noFill/>
          <a:ln cap="flat" cmpd="sng" w="38100">
            <a:solidFill>
              <a:srgbClr val="FFFF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 name="Google Shape;148;p18"/>
          <p:cNvCxnSpPr/>
          <p:nvPr/>
        </p:nvCxnSpPr>
        <p:spPr>
          <a:xfrm>
            <a:off x="7233675" y="6279000"/>
            <a:ext cx="12900" cy="2986200"/>
          </a:xfrm>
          <a:prstGeom prst="straightConnector1">
            <a:avLst/>
          </a:prstGeom>
          <a:noFill/>
          <a:ln cap="flat" cmpd="sng" w="38100">
            <a:solidFill>
              <a:srgbClr val="FFFF00"/>
            </a:solidFill>
            <a:prstDash val="solid"/>
            <a:round/>
            <a:headEnd len="med" w="med" type="oval"/>
            <a:tailEnd len="med" w="med" type="triangle"/>
          </a:ln>
        </p:spPr>
      </p:cxnSp>
      <p:cxnSp>
        <p:nvCxnSpPr>
          <p:cNvPr id="149" name="Google Shape;149;p18"/>
          <p:cNvCxnSpPr/>
          <p:nvPr/>
        </p:nvCxnSpPr>
        <p:spPr>
          <a:xfrm rot="10800000">
            <a:off x="3346625" y="6355200"/>
            <a:ext cx="12900" cy="2986200"/>
          </a:xfrm>
          <a:prstGeom prst="straightConnector1">
            <a:avLst/>
          </a:prstGeom>
          <a:noFill/>
          <a:ln cap="flat" cmpd="sng" w="38100">
            <a:solidFill>
              <a:srgbClr val="FFFF00"/>
            </a:solidFill>
            <a:prstDash val="solid"/>
            <a:round/>
            <a:headEnd len="med" w="med" type="oval"/>
            <a:tailEnd len="med" w="med" type="triangle"/>
          </a:ln>
        </p:spPr>
      </p:cxnSp>
      <p:cxnSp>
        <p:nvCxnSpPr>
          <p:cNvPr id="150" name="Google Shape;150;p18"/>
          <p:cNvCxnSpPr>
            <a:stCxn id="146" idx="3"/>
            <a:endCxn id="147" idx="1"/>
          </p:cNvCxnSpPr>
          <p:nvPr/>
        </p:nvCxnSpPr>
        <p:spPr>
          <a:xfrm>
            <a:off x="3037650" y="4043250"/>
            <a:ext cx="489300" cy="1973700"/>
          </a:xfrm>
          <a:prstGeom prst="bentConnector3">
            <a:avLst>
              <a:gd fmla="val 28950" name="adj1"/>
            </a:avLst>
          </a:prstGeom>
          <a:noFill/>
          <a:ln cap="flat" cmpd="sng" w="38100">
            <a:solidFill>
              <a:srgbClr val="FFFF00"/>
            </a:solidFill>
            <a:prstDash val="solid"/>
            <a:round/>
            <a:headEnd len="med" w="med" type="none"/>
            <a:tailEnd len="med" w="med" type="triangle"/>
          </a:ln>
        </p:spPr>
      </p:cxnSp>
      <p:sp>
        <p:nvSpPr>
          <p:cNvPr id="151" name="Google Shape;151;p18"/>
          <p:cNvSpPr txBox="1"/>
          <p:nvPr/>
        </p:nvSpPr>
        <p:spPr>
          <a:xfrm>
            <a:off x="347525" y="5262900"/>
            <a:ext cx="2703000" cy="1477500"/>
          </a:xfrm>
          <a:prstGeom prst="rect">
            <a:avLst/>
          </a:prstGeom>
          <a:solidFill>
            <a:schemeClr val="accent5"/>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Cards Of Movies: </a:t>
            </a:r>
            <a:r>
              <a:rPr lang="en">
                <a:solidFill>
                  <a:schemeClr val="lt1"/>
                </a:solidFill>
              </a:rPr>
              <a:t>Each card of movies is </a:t>
            </a:r>
            <a:r>
              <a:rPr lang="en">
                <a:solidFill>
                  <a:schemeClr val="lt1"/>
                </a:solidFill>
              </a:rPr>
              <a:t>represented</a:t>
            </a:r>
            <a:r>
              <a:rPr lang="en">
                <a:solidFill>
                  <a:schemeClr val="lt1"/>
                </a:solidFill>
              </a:rPr>
              <a:t> with the poster of the movie. If user want to know more about the movie then have to click on the poster.</a:t>
            </a:r>
            <a:endParaRPr>
              <a:solidFill>
                <a:schemeClr val="lt1"/>
              </a:solidFill>
            </a:endParaRPr>
          </a:p>
        </p:txBody>
      </p:sp>
      <p:cxnSp>
        <p:nvCxnSpPr>
          <p:cNvPr id="152" name="Google Shape;152;p18"/>
          <p:cNvCxnSpPr>
            <a:stCxn id="151" idx="3"/>
          </p:cNvCxnSpPr>
          <p:nvPr/>
        </p:nvCxnSpPr>
        <p:spPr>
          <a:xfrm flipH="1" rot="10800000">
            <a:off x="3050525" y="4539750"/>
            <a:ext cx="1634700" cy="1461900"/>
          </a:xfrm>
          <a:prstGeom prst="curvedConnector3">
            <a:avLst>
              <a:gd fmla="val 29924" name="adj1"/>
            </a:avLst>
          </a:prstGeom>
          <a:noFill/>
          <a:ln cap="flat" cmpd="sng" w="38100">
            <a:solidFill>
              <a:schemeClr val="accent5"/>
            </a:solidFill>
            <a:prstDash val="solid"/>
            <a:round/>
            <a:headEnd len="med" w="med" type="none"/>
            <a:tailEnd len="med" w="med" type="oval"/>
          </a:ln>
        </p:spPr>
      </p:cxnSp>
      <p:sp>
        <p:nvSpPr>
          <p:cNvPr id="153" name="Google Shape;153;p18"/>
          <p:cNvSpPr txBox="1"/>
          <p:nvPr/>
        </p:nvSpPr>
        <p:spPr>
          <a:xfrm>
            <a:off x="344825" y="8357525"/>
            <a:ext cx="2729400" cy="1693200"/>
          </a:xfrm>
          <a:prstGeom prst="rect">
            <a:avLst/>
          </a:prstGeom>
          <a:solidFill>
            <a:srgbClr val="FF6F6F"/>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Search: </a:t>
            </a:r>
            <a:r>
              <a:rPr lang="en">
                <a:solidFill>
                  <a:schemeClr val="lt1"/>
                </a:solidFill>
              </a:rPr>
              <a:t>On the bottom left of the page there will a </a:t>
            </a:r>
            <a:r>
              <a:rPr lang="en">
                <a:solidFill>
                  <a:schemeClr val="lt1"/>
                </a:solidFill>
              </a:rPr>
              <a:t>floating</a:t>
            </a:r>
            <a:r>
              <a:rPr lang="en">
                <a:solidFill>
                  <a:schemeClr val="lt1"/>
                </a:solidFill>
              </a:rPr>
              <a:t> action button that will be used to search movies with specific name or sub-name. That will collect and list the movies and show.</a:t>
            </a:r>
            <a:endParaRPr>
              <a:solidFill>
                <a:schemeClr val="lt1"/>
              </a:solidFill>
            </a:endParaRPr>
          </a:p>
        </p:txBody>
      </p:sp>
      <p:sp>
        <p:nvSpPr>
          <p:cNvPr id="154" name="Google Shape;154;p18"/>
          <p:cNvSpPr/>
          <p:nvPr/>
        </p:nvSpPr>
        <p:spPr>
          <a:xfrm>
            <a:off x="6397200" y="8621650"/>
            <a:ext cx="733800" cy="719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18"/>
          <p:cNvCxnSpPr>
            <a:stCxn id="153" idx="3"/>
            <a:endCxn id="154" idx="1"/>
          </p:cNvCxnSpPr>
          <p:nvPr/>
        </p:nvCxnSpPr>
        <p:spPr>
          <a:xfrm flipH="1" rot="10800000">
            <a:off x="3074225" y="8727125"/>
            <a:ext cx="3430500" cy="477000"/>
          </a:xfrm>
          <a:prstGeom prst="curvedConnector4">
            <a:avLst>
              <a:gd fmla="val 48433" name="adj1"/>
              <a:gd fmla="val 172034" name="adj2"/>
            </a:avLst>
          </a:prstGeom>
          <a:noFill/>
          <a:ln cap="flat" cmpd="sng" w="38100">
            <a:solidFill>
              <a:srgbClr val="FF6F6F"/>
            </a:solidFill>
            <a:prstDash val="solid"/>
            <a:round/>
            <a:headEnd len="med" w="med" type="none"/>
            <a:tailEnd len="med" w="med" type="triangle"/>
          </a:ln>
        </p:spPr>
      </p:cxnSp>
      <p:sp>
        <p:nvSpPr>
          <p:cNvPr id="156" name="Google Shape;156;p18"/>
          <p:cNvSpPr txBox="1"/>
          <p:nvPr/>
        </p:nvSpPr>
        <p:spPr>
          <a:xfrm>
            <a:off x="333900" y="6932375"/>
            <a:ext cx="2729400" cy="1262100"/>
          </a:xfrm>
          <a:prstGeom prst="rect">
            <a:avLst/>
          </a:prstGeom>
          <a:gradFill>
            <a:gsLst>
              <a:gs pos="0">
                <a:srgbClr val="1D6BF7"/>
              </a:gs>
              <a:gs pos="100000">
                <a:srgbClr val="109EE0"/>
              </a:gs>
            </a:gsLst>
            <a:lin ang="16200038" scaled="0"/>
          </a:gra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Background: </a:t>
            </a:r>
            <a:r>
              <a:rPr lang="en">
                <a:solidFill>
                  <a:schemeClr val="lt1"/>
                </a:solidFill>
              </a:rPr>
              <a:t>Background of the page will be the gradient of sky blue and sea blue color from top right corner to bottom left corner.</a:t>
            </a:r>
            <a:endParaRPr>
              <a:solidFill>
                <a:schemeClr val="lt1"/>
              </a:solidFill>
            </a:endParaRPr>
          </a:p>
        </p:txBody>
      </p:sp>
      <p:cxnSp>
        <p:nvCxnSpPr>
          <p:cNvPr id="157" name="Google Shape;157;p18"/>
          <p:cNvCxnSpPr>
            <a:stCxn id="156" idx="3"/>
          </p:cNvCxnSpPr>
          <p:nvPr/>
        </p:nvCxnSpPr>
        <p:spPr>
          <a:xfrm flipH="1" rot="10800000">
            <a:off x="3063300" y="5835425"/>
            <a:ext cx="2291400" cy="1728000"/>
          </a:xfrm>
          <a:prstGeom prst="curvedConnector3">
            <a:avLst>
              <a:gd fmla="val 50000" name="adj1"/>
            </a:avLst>
          </a:prstGeom>
          <a:noFill/>
          <a:ln cap="flat" cmpd="sng" w="38100">
            <a:solidFill>
              <a:srgbClr val="1D6BF7"/>
            </a:solidFill>
            <a:prstDash val="solid"/>
            <a:round/>
            <a:headEnd len="med" w="med" type="none"/>
            <a:tailEnd len="med" w="med" type="oval"/>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19"/>
          <p:cNvPicPr preferRelativeResize="0"/>
          <p:nvPr/>
        </p:nvPicPr>
        <p:blipFill rotWithShape="1">
          <a:blip r:embed="rId3">
            <a:alphaModFix/>
          </a:blip>
          <a:srcRect b="2968" l="0" r="0" t="2807"/>
          <a:stretch/>
        </p:blipFill>
        <p:spPr>
          <a:xfrm>
            <a:off x="3149200" y="1916700"/>
            <a:ext cx="4135001" cy="8448200"/>
          </a:xfrm>
          <a:prstGeom prst="rect">
            <a:avLst/>
          </a:prstGeom>
          <a:noFill/>
          <a:ln>
            <a:noFill/>
          </a:ln>
        </p:spPr>
      </p:pic>
      <p:sp>
        <p:nvSpPr>
          <p:cNvPr id="163" name="Google Shape;163;p19"/>
          <p:cNvSpPr txBox="1"/>
          <p:nvPr>
            <p:ph type="title"/>
          </p:nvPr>
        </p:nvSpPr>
        <p:spPr>
          <a:xfrm>
            <a:off x="239600" y="315500"/>
            <a:ext cx="7044600" cy="1200000"/>
          </a:xfrm>
          <a:prstGeom prst="rect">
            <a:avLst/>
          </a:prstGeom>
          <a:solidFill>
            <a:srgbClr val="1D6BF7"/>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Insider (Library)</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Preference Wise Lists</a:t>
            </a:r>
            <a:endParaRPr sz="2000">
              <a:solidFill>
                <a:schemeClr val="lt1"/>
              </a:solidFill>
              <a:latin typeface="Raleway"/>
              <a:ea typeface="Raleway"/>
              <a:cs typeface="Raleway"/>
              <a:sym typeface="Raleway"/>
            </a:endParaRPr>
          </a:p>
        </p:txBody>
      </p:sp>
      <p:sp>
        <p:nvSpPr>
          <p:cNvPr id="164" name="Google Shape;164;p19"/>
          <p:cNvSpPr txBox="1"/>
          <p:nvPr/>
        </p:nvSpPr>
        <p:spPr>
          <a:xfrm>
            <a:off x="239600" y="1916700"/>
            <a:ext cx="2767500" cy="1046700"/>
          </a:xfrm>
          <a:prstGeom prst="rect">
            <a:avLst/>
          </a:prstGeom>
          <a:solidFill>
            <a:srgbClr val="2196F3"/>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Header: </a:t>
            </a:r>
            <a:r>
              <a:rPr lang="en">
                <a:solidFill>
                  <a:schemeClr val="lt1"/>
                </a:solidFill>
              </a:rPr>
              <a:t>As heading of this fragment there will be name of the fragment that is library fragment.</a:t>
            </a:r>
            <a:endParaRPr>
              <a:solidFill>
                <a:schemeClr val="lt1"/>
              </a:solidFill>
            </a:endParaRPr>
          </a:p>
        </p:txBody>
      </p:sp>
      <p:sp>
        <p:nvSpPr>
          <p:cNvPr id="165" name="Google Shape;165;p19"/>
          <p:cNvSpPr/>
          <p:nvPr/>
        </p:nvSpPr>
        <p:spPr>
          <a:xfrm>
            <a:off x="3230775" y="2098075"/>
            <a:ext cx="3964500" cy="579300"/>
          </a:xfrm>
          <a:prstGeom prst="rect">
            <a:avLst/>
          </a:prstGeom>
          <a:noFill/>
          <a:ln cap="flat" cmpd="sng" w="38100">
            <a:solidFill>
              <a:srgbClr val="FFFF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6" name="Google Shape;166;p19"/>
          <p:cNvCxnSpPr>
            <a:stCxn id="164" idx="0"/>
            <a:endCxn id="165" idx="0"/>
          </p:cNvCxnSpPr>
          <p:nvPr/>
        </p:nvCxnSpPr>
        <p:spPr>
          <a:xfrm flipH="1" rot="-5400000">
            <a:off x="3327500" y="212550"/>
            <a:ext cx="181500" cy="3589800"/>
          </a:xfrm>
          <a:prstGeom prst="bentConnector3">
            <a:avLst>
              <a:gd fmla="val -131198" name="adj1"/>
            </a:avLst>
          </a:prstGeom>
          <a:noFill/>
          <a:ln cap="flat" cmpd="sng" w="38100">
            <a:solidFill>
              <a:srgbClr val="2196F3"/>
            </a:solidFill>
            <a:prstDash val="solid"/>
            <a:round/>
            <a:headEnd len="med" w="med" type="none"/>
            <a:tailEnd len="med" w="med" type="triangle"/>
          </a:ln>
        </p:spPr>
      </p:cxnSp>
      <p:sp>
        <p:nvSpPr>
          <p:cNvPr id="167" name="Google Shape;167;p19"/>
          <p:cNvSpPr txBox="1"/>
          <p:nvPr/>
        </p:nvSpPr>
        <p:spPr>
          <a:xfrm>
            <a:off x="244550" y="3279025"/>
            <a:ext cx="2767500" cy="831300"/>
          </a:xfrm>
          <a:prstGeom prst="rect">
            <a:avLst/>
          </a:prstGeom>
          <a:solidFill>
            <a:srgbClr val="FFFF00"/>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dk1"/>
                </a:solidFill>
              </a:rPr>
              <a:t>Lists: </a:t>
            </a:r>
            <a:r>
              <a:rPr lang="en">
                <a:solidFill>
                  <a:schemeClr val="dk1"/>
                </a:solidFill>
              </a:rPr>
              <a:t>There are three lists in the library fragment that are </a:t>
            </a:r>
            <a:r>
              <a:rPr b="1" lang="en">
                <a:solidFill>
                  <a:schemeClr val="dk1"/>
                </a:solidFill>
              </a:rPr>
              <a:t>To Watch, Favourite, Downloads</a:t>
            </a:r>
            <a:r>
              <a:rPr lang="en">
                <a:solidFill>
                  <a:schemeClr val="dk1"/>
                </a:solidFill>
              </a:rPr>
              <a:t>.</a:t>
            </a:r>
            <a:endParaRPr>
              <a:solidFill>
                <a:schemeClr val="dk1"/>
              </a:solidFill>
            </a:endParaRPr>
          </a:p>
        </p:txBody>
      </p:sp>
      <p:sp>
        <p:nvSpPr>
          <p:cNvPr id="168" name="Google Shape;168;p19"/>
          <p:cNvSpPr/>
          <p:nvPr/>
        </p:nvSpPr>
        <p:spPr>
          <a:xfrm>
            <a:off x="3230775" y="2843450"/>
            <a:ext cx="3964500" cy="2999100"/>
          </a:xfrm>
          <a:prstGeom prst="rect">
            <a:avLst/>
          </a:prstGeom>
          <a:noFill/>
          <a:ln cap="flat" cmpd="sng" w="38100">
            <a:solidFill>
              <a:srgbClr val="FFFF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9"/>
          <p:cNvCxnSpPr>
            <a:stCxn id="167" idx="2"/>
            <a:endCxn id="168" idx="1"/>
          </p:cNvCxnSpPr>
          <p:nvPr/>
        </p:nvCxnSpPr>
        <p:spPr>
          <a:xfrm flipH="1" rot="-5400000">
            <a:off x="2313200" y="3425425"/>
            <a:ext cx="232800" cy="1602600"/>
          </a:xfrm>
          <a:prstGeom prst="bentConnector2">
            <a:avLst/>
          </a:prstGeom>
          <a:noFill/>
          <a:ln cap="flat" cmpd="sng" w="38100">
            <a:solidFill>
              <a:srgbClr val="FFFF00"/>
            </a:solidFill>
            <a:prstDash val="solid"/>
            <a:round/>
            <a:headEnd len="med" w="med" type="none"/>
            <a:tailEnd len="med" w="med" type="triangle"/>
          </a:ln>
        </p:spPr>
      </p:cxnSp>
      <p:sp>
        <p:nvSpPr>
          <p:cNvPr id="170" name="Google Shape;170;p19"/>
          <p:cNvSpPr txBox="1"/>
          <p:nvPr/>
        </p:nvSpPr>
        <p:spPr>
          <a:xfrm>
            <a:off x="244550" y="4482975"/>
            <a:ext cx="2767500" cy="831300"/>
          </a:xfrm>
          <a:prstGeom prst="rect">
            <a:avLst/>
          </a:prstGeom>
          <a:solidFill>
            <a:srgbClr val="FF6F6F"/>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To </a:t>
            </a:r>
            <a:r>
              <a:rPr b="1" lang="en">
                <a:solidFill>
                  <a:schemeClr val="lt1"/>
                </a:solidFill>
              </a:rPr>
              <a:t>Watch</a:t>
            </a:r>
            <a:r>
              <a:rPr b="1" lang="en">
                <a:solidFill>
                  <a:schemeClr val="lt1"/>
                </a:solidFill>
              </a:rPr>
              <a:t>: </a:t>
            </a:r>
            <a:r>
              <a:rPr lang="en">
                <a:solidFill>
                  <a:schemeClr val="lt1"/>
                </a:solidFill>
              </a:rPr>
              <a:t>To Watch list will collect those movies that user have chosen to watch later.</a:t>
            </a:r>
            <a:endParaRPr>
              <a:solidFill>
                <a:schemeClr val="lt1"/>
              </a:solidFill>
            </a:endParaRPr>
          </a:p>
        </p:txBody>
      </p:sp>
      <p:cxnSp>
        <p:nvCxnSpPr>
          <p:cNvPr id="171" name="Google Shape;171;p19"/>
          <p:cNvCxnSpPr>
            <a:stCxn id="170" idx="3"/>
          </p:cNvCxnSpPr>
          <p:nvPr/>
        </p:nvCxnSpPr>
        <p:spPr>
          <a:xfrm flipH="1" rot="10800000">
            <a:off x="3012050" y="3275325"/>
            <a:ext cx="2458500" cy="1623300"/>
          </a:xfrm>
          <a:prstGeom prst="curvedConnector3">
            <a:avLst>
              <a:gd fmla="val 50000" name="adj1"/>
            </a:avLst>
          </a:prstGeom>
          <a:noFill/>
          <a:ln cap="flat" cmpd="sng" w="38100">
            <a:solidFill>
              <a:srgbClr val="FF6F6F"/>
            </a:solidFill>
            <a:prstDash val="solid"/>
            <a:round/>
            <a:headEnd len="med" w="med" type="none"/>
            <a:tailEnd len="med" w="med" type="oval"/>
          </a:ln>
        </p:spPr>
      </p:cxnSp>
      <p:sp>
        <p:nvSpPr>
          <p:cNvPr id="172" name="Google Shape;172;p19"/>
          <p:cNvSpPr txBox="1"/>
          <p:nvPr/>
        </p:nvSpPr>
        <p:spPr>
          <a:xfrm>
            <a:off x="244550" y="5484475"/>
            <a:ext cx="2767500" cy="831300"/>
          </a:xfrm>
          <a:prstGeom prst="rect">
            <a:avLst/>
          </a:prstGeom>
          <a:solidFill>
            <a:srgbClr val="93C47D"/>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Favourite: </a:t>
            </a:r>
            <a:r>
              <a:rPr lang="en">
                <a:solidFill>
                  <a:schemeClr val="lt1"/>
                </a:solidFill>
              </a:rPr>
              <a:t>Favorite</a:t>
            </a:r>
            <a:r>
              <a:rPr lang="en">
                <a:solidFill>
                  <a:schemeClr val="lt1"/>
                </a:solidFill>
              </a:rPr>
              <a:t> list will collect those movies that user have identified as loved.</a:t>
            </a:r>
            <a:endParaRPr>
              <a:solidFill>
                <a:schemeClr val="lt1"/>
              </a:solidFill>
            </a:endParaRPr>
          </a:p>
        </p:txBody>
      </p:sp>
      <p:cxnSp>
        <p:nvCxnSpPr>
          <p:cNvPr id="173" name="Google Shape;173;p19"/>
          <p:cNvCxnSpPr>
            <a:stCxn id="172" idx="3"/>
          </p:cNvCxnSpPr>
          <p:nvPr/>
        </p:nvCxnSpPr>
        <p:spPr>
          <a:xfrm flipH="1" rot="10800000">
            <a:off x="3012050" y="4343725"/>
            <a:ext cx="2496900" cy="1556400"/>
          </a:xfrm>
          <a:prstGeom prst="curvedConnector3">
            <a:avLst>
              <a:gd fmla="val 50000" name="adj1"/>
            </a:avLst>
          </a:prstGeom>
          <a:noFill/>
          <a:ln cap="flat" cmpd="sng" w="38100">
            <a:solidFill>
              <a:srgbClr val="6AA84F"/>
            </a:solidFill>
            <a:prstDash val="solid"/>
            <a:round/>
            <a:headEnd len="med" w="med" type="none"/>
            <a:tailEnd len="med" w="med" type="oval"/>
          </a:ln>
        </p:spPr>
      </p:cxnSp>
      <p:sp>
        <p:nvSpPr>
          <p:cNvPr id="174" name="Google Shape;174;p19"/>
          <p:cNvSpPr txBox="1"/>
          <p:nvPr/>
        </p:nvSpPr>
        <p:spPr>
          <a:xfrm>
            <a:off x="244550" y="6485975"/>
            <a:ext cx="2767500" cy="1046700"/>
          </a:xfrm>
          <a:prstGeom prst="rect">
            <a:avLst/>
          </a:prstGeom>
          <a:solidFill>
            <a:srgbClr val="1D6BF7"/>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Downloads:</a:t>
            </a:r>
            <a:r>
              <a:rPr lang="en">
                <a:solidFill>
                  <a:schemeClr val="lt1"/>
                </a:solidFill>
              </a:rPr>
              <a:t> Downloads list will collect those movies that user had downloaded for offline streaming.</a:t>
            </a:r>
            <a:endParaRPr>
              <a:solidFill>
                <a:schemeClr val="lt1"/>
              </a:solidFill>
            </a:endParaRPr>
          </a:p>
        </p:txBody>
      </p:sp>
      <p:cxnSp>
        <p:nvCxnSpPr>
          <p:cNvPr id="175" name="Google Shape;175;p19"/>
          <p:cNvCxnSpPr>
            <a:stCxn id="174" idx="3"/>
          </p:cNvCxnSpPr>
          <p:nvPr/>
        </p:nvCxnSpPr>
        <p:spPr>
          <a:xfrm flipH="1" rot="10800000">
            <a:off x="3012050" y="5340425"/>
            <a:ext cx="2437500" cy="1668900"/>
          </a:xfrm>
          <a:prstGeom prst="curvedConnector3">
            <a:avLst>
              <a:gd fmla="val 50000" name="adj1"/>
            </a:avLst>
          </a:prstGeom>
          <a:noFill/>
          <a:ln cap="flat" cmpd="sng" w="38100">
            <a:solidFill>
              <a:srgbClr val="1D6BF7"/>
            </a:solidFill>
            <a:prstDash val="solid"/>
            <a:round/>
            <a:headEnd len="med" w="med" type="none"/>
            <a:tailEnd len="med" w="med" type="oval"/>
          </a:ln>
        </p:spPr>
      </p:cxnSp>
      <p:sp>
        <p:nvSpPr>
          <p:cNvPr id="176" name="Google Shape;176;p19"/>
          <p:cNvSpPr txBox="1"/>
          <p:nvPr/>
        </p:nvSpPr>
        <p:spPr>
          <a:xfrm>
            <a:off x="244550" y="7797850"/>
            <a:ext cx="2767500" cy="615600"/>
          </a:xfrm>
          <a:prstGeom prst="rect">
            <a:avLst/>
          </a:prstGeom>
          <a:solidFill>
            <a:srgbClr val="FF99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Background: </a:t>
            </a:r>
            <a:r>
              <a:rPr lang="en">
                <a:solidFill>
                  <a:schemeClr val="lt1"/>
                </a:solidFill>
              </a:rPr>
              <a:t>Background color of the entire page is navy blue.</a:t>
            </a:r>
            <a:endParaRPr>
              <a:solidFill>
                <a:schemeClr val="lt1"/>
              </a:solidFill>
            </a:endParaRPr>
          </a:p>
        </p:txBody>
      </p:sp>
      <p:cxnSp>
        <p:nvCxnSpPr>
          <p:cNvPr id="177" name="Google Shape;177;p19"/>
          <p:cNvCxnSpPr>
            <a:stCxn id="176" idx="3"/>
          </p:cNvCxnSpPr>
          <p:nvPr/>
        </p:nvCxnSpPr>
        <p:spPr>
          <a:xfrm flipH="1" rot="10800000">
            <a:off x="3012050" y="7773250"/>
            <a:ext cx="2394000" cy="332400"/>
          </a:xfrm>
          <a:prstGeom prst="curvedConnector3">
            <a:avLst>
              <a:gd fmla="val 50000" name="adj1"/>
            </a:avLst>
          </a:prstGeom>
          <a:noFill/>
          <a:ln cap="flat" cmpd="sng" w="38100">
            <a:solidFill>
              <a:srgbClr val="FF9900"/>
            </a:solidFill>
            <a:prstDash val="solid"/>
            <a:round/>
            <a:headEnd len="med" w="med" type="none"/>
            <a:tailEnd len="med" w="med" type="oval"/>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20"/>
          <p:cNvPicPr preferRelativeResize="0"/>
          <p:nvPr/>
        </p:nvPicPr>
        <p:blipFill rotWithShape="1">
          <a:blip r:embed="rId3">
            <a:alphaModFix/>
          </a:blip>
          <a:srcRect b="3351" l="0" r="0" t="2778"/>
          <a:stretch/>
        </p:blipFill>
        <p:spPr>
          <a:xfrm>
            <a:off x="3201675" y="1781850"/>
            <a:ext cx="4158725" cy="8460575"/>
          </a:xfrm>
          <a:prstGeom prst="rect">
            <a:avLst/>
          </a:prstGeom>
          <a:noFill/>
          <a:ln>
            <a:noFill/>
          </a:ln>
        </p:spPr>
      </p:pic>
      <p:sp>
        <p:nvSpPr>
          <p:cNvPr id="183" name="Google Shape;183;p20"/>
          <p:cNvSpPr txBox="1"/>
          <p:nvPr>
            <p:ph type="title"/>
          </p:nvPr>
        </p:nvSpPr>
        <p:spPr>
          <a:xfrm>
            <a:off x="315800" y="239300"/>
            <a:ext cx="7044600" cy="1200000"/>
          </a:xfrm>
          <a:prstGeom prst="rect">
            <a:avLst/>
          </a:prstGeom>
          <a:solidFill>
            <a:schemeClr val="accent4"/>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Insider (Profile)</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User Details</a:t>
            </a:r>
            <a:endParaRPr sz="2000">
              <a:solidFill>
                <a:schemeClr val="lt1"/>
              </a:solidFill>
              <a:latin typeface="Raleway"/>
              <a:ea typeface="Raleway"/>
              <a:cs typeface="Raleway"/>
              <a:sym typeface="Raleway"/>
            </a:endParaRPr>
          </a:p>
        </p:txBody>
      </p:sp>
      <p:sp>
        <p:nvSpPr>
          <p:cNvPr id="184" name="Google Shape;184;p20"/>
          <p:cNvSpPr txBox="1"/>
          <p:nvPr/>
        </p:nvSpPr>
        <p:spPr>
          <a:xfrm>
            <a:off x="321700" y="1756838"/>
            <a:ext cx="2728800" cy="1262100"/>
          </a:xfrm>
          <a:prstGeom prst="rect">
            <a:avLst/>
          </a:prstGeom>
          <a:solidFill>
            <a:schemeClr val="accent3"/>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Profile Picture:</a:t>
            </a:r>
            <a:r>
              <a:rPr lang="en">
                <a:solidFill>
                  <a:schemeClr val="lt1"/>
                </a:solidFill>
              </a:rPr>
              <a:t> On the top middle of the fragment, there will be profile picture of the user, fetched from the authentication provider.</a:t>
            </a:r>
            <a:endParaRPr>
              <a:solidFill>
                <a:schemeClr val="lt1"/>
              </a:solidFill>
            </a:endParaRPr>
          </a:p>
        </p:txBody>
      </p:sp>
      <p:sp>
        <p:nvSpPr>
          <p:cNvPr id="185" name="Google Shape;185;p20"/>
          <p:cNvSpPr/>
          <p:nvPr/>
        </p:nvSpPr>
        <p:spPr>
          <a:xfrm>
            <a:off x="4530800" y="2281775"/>
            <a:ext cx="1493100" cy="1506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6" name="Google Shape;186;p20"/>
          <p:cNvCxnSpPr>
            <a:stCxn id="184" idx="3"/>
            <a:endCxn id="185" idx="1"/>
          </p:cNvCxnSpPr>
          <p:nvPr/>
        </p:nvCxnSpPr>
        <p:spPr>
          <a:xfrm>
            <a:off x="3050500" y="2387888"/>
            <a:ext cx="1698900" cy="114300"/>
          </a:xfrm>
          <a:prstGeom prst="curvedConnector2">
            <a:avLst/>
          </a:prstGeom>
          <a:noFill/>
          <a:ln cap="flat" cmpd="sng" w="38100">
            <a:solidFill>
              <a:schemeClr val="accent3"/>
            </a:solidFill>
            <a:prstDash val="solid"/>
            <a:round/>
            <a:headEnd len="med" w="med" type="none"/>
            <a:tailEnd len="med" w="med" type="triangle"/>
          </a:ln>
        </p:spPr>
      </p:cxnSp>
      <p:sp>
        <p:nvSpPr>
          <p:cNvPr id="187" name="Google Shape;187;p20"/>
          <p:cNvSpPr txBox="1"/>
          <p:nvPr/>
        </p:nvSpPr>
        <p:spPr>
          <a:xfrm>
            <a:off x="321700" y="3138713"/>
            <a:ext cx="2728800" cy="1477500"/>
          </a:xfrm>
          <a:prstGeom prst="rect">
            <a:avLst/>
          </a:prstGeom>
          <a:solidFill>
            <a:srgbClr val="1D6BF7"/>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User’s Name And Email: </a:t>
            </a:r>
            <a:r>
              <a:rPr lang="en">
                <a:solidFill>
                  <a:schemeClr val="lt1"/>
                </a:solidFill>
              </a:rPr>
              <a:t>Below of the profile picture there will be two lines containing name of the user and email address fetched from the authentication provider.</a:t>
            </a:r>
            <a:endParaRPr>
              <a:solidFill>
                <a:schemeClr val="lt1"/>
              </a:solidFill>
            </a:endParaRPr>
          </a:p>
        </p:txBody>
      </p:sp>
      <p:sp>
        <p:nvSpPr>
          <p:cNvPr id="188" name="Google Shape;188;p20"/>
          <p:cNvSpPr/>
          <p:nvPr/>
        </p:nvSpPr>
        <p:spPr>
          <a:xfrm>
            <a:off x="4376350" y="3861475"/>
            <a:ext cx="1815000" cy="811200"/>
          </a:xfrm>
          <a:prstGeom prst="rect">
            <a:avLst/>
          </a:prstGeom>
          <a:noFill/>
          <a:ln cap="flat" cmpd="sng" w="38100">
            <a:solidFill>
              <a:srgbClr val="FFFF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9" name="Google Shape;189;p20"/>
          <p:cNvCxnSpPr>
            <a:stCxn id="187" idx="3"/>
            <a:endCxn id="188" idx="1"/>
          </p:cNvCxnSpPr>
          <p:nvPr/>
        </p:nvCxnSpPr>
        <p:spPr>
          <a:xfrm>
            <a:off x="3050500" y="3877463"/>
            <a:ext cx="1326000" cy="389700"/>
          </a:xfrm>
          <a:prstGeom prst="curvedConnector3">
            <a:avLst>
              <a:gd fmla="val 49994" name="adj1"/>
            </a:avLst>
          </a:prstGeom>
          <a:noFill/>
          <a:ln cap="flat" cmpd="sng" w="38100">
            <a:solidFill>
              <a:srgbClr val="1D6BF7"/>
            </a:solidFill>
            <a:prstDash val="solid"/>
            <a:round/>
            <a:headEnd len="med" w="med" type="none"/>
            <a:tailEnd len="med" w="med" type="triangle"/>
          </a:ln>
        </p:spPr>
      </p:cxnSp>
      <p:sp>
        <p:nvSpPr>
          <p:cNvPr id="190" name="Google Shape;190;p20"/>
          <p:cNvSpPr txBox="1"/>
          <p:nvPr/>
        </p:nvSpPr>
        <p:spPr>
          <a:xfrm>
            <a:off x="321700" y="4735988"/>
            <a:ext cx="2728800" cy="1477500"/>
          </a:xfrm>
          <a:prstGeom prst="rect">
            <a:avLst/>
          </a:prstGeom>
          <a:solidFill>
            <a:srgbClr val="FF6F6F"/>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Change</a:t>
            </a:r>
            <a:r>
              <a:rPr b="1" lang="en">
                <a:solidFill>
                  <a:schemeClr val="lt1"/>
                </a:solidFill>
              </a:rPr>
              <a:t> Account: </a:t>
            </a:r>
            <a:r>
              <a:rPr lang="en">
                <a:solidFill>
                  <a:schemeClr val="lt1"/>
                </a:solidFill>
              </a:rPr>
              <a:t>Under email address there will be a button to change account that will change the account of the user. That will redirect the user to the login page. </a:t>
            </a:r>
            <a:endParaRPr>
              <a:solidFill>
                <a:schemeClr val="lt1"/>
              </a:solidFill>
            </a:endParaRPr>
          </a:p>
        </p:txBody>
      </p:sp>
      <p:sp>
        <p:nvSpPr>
          <p:cNvPr id="191" name="Google Shape;191;p20"/>
          <p:cNvSpPr txBox="1"/>
          <p:nvPr/>
        </p:nvSpPr>
        <p:spPr>
          <a:xfrm>
            <a:off x="321700" y="6315650"/>
            <a:ext cx="2728800" cy="831300"/>
          </a:xfrm>
          <a:prstGeom prst="rect">
            <a:avLst/>
          </a:prstGeom>
          <a:solidFill>
            <a:schemeClr val="accent5"/>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Settings: </a:t>
            </a:r>
            <a:r>
              <a:rPr lang="en">
                <a:solidFill>
                  <a:schemeClr val="lt1"/>
                </a:solidFill>
              </a:rPr>
              <a:t>Under the change account button there will be a button of settings.</a:t>
            </a:r>
            <a:endParaRPr>
              <a:solidFill>
                <a:schemeClr val="lt1"/>
              </a:solidFill>
            </a:endParaRPr>
          </a:p>
        </p:txBody>
      </p:sp>
      <p:cxnSp>
        <p:nvCxnSpPr>
          <p:cNvPr id="192" name="Google Shape;192;p20"/>
          <p:cNvCxnSpPr/>
          <p:nvPr/>
        </p:nvCxnSpPr>
        <p:spPr>
          <a:xfrm flipH="1" rot="10800000">
            <a:off x="3037600" y="5915325"/>
            <a:ext cx="2793300" cy="931800"/>
          </a:xfrm>
          <a:prstGeom prst="curvedConnector3">
            <a:avLst>
              <a:gd fmla="val 50000" name="adj1"/>
            </a:avLst>
          </a:prstGeom>
          <a:noFill/>
          <a:ln cap="flat" cmpd="sng" w="38100">
            <a:solidFill>
              <a:schemeClr val="accent5"/>
            </a:solidFill>
            <a:prstDash val="solid"/>
            <a:round/>
            <a:headEnd len="med" w="med" type="none"/>
            <a:tailEnd len="med" w="med" type="oval"/>
          </a:ln>
        </p:spPr>
      </p:cxnSp>
      <p:sp>
        <p:nvSpPr>
          <p:cNvPr id="193" name="Google Shape;193;p20"/>
          <p:cNvSpPr txBox="1"/>
          <p:nvPr/>
        </p:nvSpPr>
        <p:spPr>
          <a:xfrm>
            <a:off x="321700" y="7287700"/>
            <a:ext cx="2728800" cy="1046700"/>
          </a:xfrm>
          <a:prstGeom prst="rect">
            <a:avLst/>
          </a:prstGeom>
          <a:solidFill>
            <a:srgbClr val="9900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Log Out: </a:t>
            </a:r>
            <a:r>
              <a:rPr lang="en">
                <a:solidFill>
                  <a:schemeClr val="lt1"/>
                </a:solidFill>
              </a:rPr>
              <a:t>Below of the settings button there will be a </a:t>
            </a:r>
            <a:r>
              <a:rPr lang="en">
                <a:solidFill>
                  <a:schemeClr val="lt1"/>
                </a:solidFill>
              </a:rPr>
              <a:t>logout</a:t>
            </a:r>
            <a:r>
              <a:rPr lang="en">
                <a:solidFill>
                  <a:schemeClr val="lt1"/>
                </a:solidFill>
              </a:rPr>
              <a:t> button that will log out the user and take to relogin.</a:t>
            </a:r>
            <a:endParaRPr>
              <a:solidFill>
                <a:schemeClr val="lt1"/>
              </a:solidFill>
            </a:endParaRPr>
          </a:p>
        </p:txBody>
      </p:sp>
      <p:cxnSp>
        <p:nvCxnSpPr>
          <p:cNvPr id="194" name="Google Shape;194;p20"/>
          <p:cNvCxnSpPr>
            <a:stCxn id="193" idx="3"/>
          </p:cNvCxnSpPr>
          <p:nvPr/>
        </p:nvCxnSpPr>
        <p:spPr>
          <a:xfrm flipH="1" rot="10800000">
            <a:off x="3050500" y="6858250"/>
            <a:ext cx="2831700" cy="952800"/>
          </a:xfrm>
          <a:prstGeom prst="curvedConnector3">
            <a:avLst>
              <a:gd fmla="val 50000" name="adj1"/>
            </a:avLst>
          </a:prstGeom>
          <a:noFill/>
          <a:ln cap="flat" cmpd="sng" w="38100">
            <a:solidFill>
              <a:srgbClr val="9900FF"/>
            </a:solidFill>
            <a:prstDash val="solid"/>
            <a:round/>
            <a:headEnd len="med" w="med" type="none"/>
            <a:tailEnd len="med" w="med" type="oval"/>
          </a:ln>
        </p:spPr>
      </p:cxnSp>
      <p:cxnSp>
        <p:nvCxnSpPr>
          <p:cNvPr id="195" name="Google Shape;195;p20"/>
          <p:cNvCxnSpPr>
            <a:stCxn id="190" idx="3"/>
          </p:cNvCxnSpPr>
          <p:nvPr/>
        </p:nvCxnSpPr>
        <p:spPr>
          <a:xfrm flipH="1" rot="10800000">
            <a:off x="3050500" y="5015138"/>
            <a:ext cx="2754600" cy="459600"/>
          </a:xfrm>
          <a:prstGeom prst="bentConnector3">
            <a:avLst>
              <a:gd fmla="val 99533" name="adj1"/>
            </a:avLst>
          </a:prstGeom>
          <a:noFill/>
          <a:ln cap="flat" cmpd="sng" w="38100">
            <a:solidFill>
              <a:srgbClr val="FF6F6F"/>
            </a:solidFill>
            <a:prstDash val="solid"/>
            <a:round/>
            <a:headEnd len="med" w="med" type="none"/>
            <a:tailEnd len="med" w="med" type="oval"/>
          </a:ln>
        </p:spPr>
      </p:cxnSp>
      <p:sp>
        <p:nvSpPr>
          <p:cNvPr id="196" name="Google Shape;196;p20"/>
          <p:cNvSpPr txBox="1"/>
          <p:nvPr/>
        </p:nvSpPr>
        <p:spPr>
          <a:xfrm>
            <a:off x="321700" y="8499750"/>
            <a:ext cx="2728800" cy="615600"/>
          </a:xfrm>
          <a:prstGeom prst="rect">
            <a:avLst/>
          </a:prstGeom>
          <a:solidFill>
            <a:srgbClr val="FF99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Background: </a:t>
            </a:r>
            <a:r>
              <a:rPr lang="en">
                <a:solidFill>
                  <a:schemeClr val="lt1"/>
                </a:solidFill>
              </a:rPr>
              <a:t>Background color of the entire page is navy blue.</a:t>
            </a:r>
            <a:endParaRPr>
              <a:solidFill>
                <a:schemeClr val="lt1"/>
              </a:solidFill>
            </a:endParaRPr>
          </a:p>
        </p:txBody>
      </p:sp>
      <p:cxnSp>
        <p:nvCxnSpPr>
          <p:cNvPr id="197" name="Google Shape;197;p20"/>
          <p:cNvCxnSpPr>
            <a:stCxn id="196" idx="3"/>
          </p:cNvCxnSpPr>
          <p:nvPr/>
        </p:nvCxnSpPr>
        <p:spPr>
          <a:xfrm flipH="1" rot="10800000">
            <a:off x="3050500" y="8475150"/>
            <a:ext cx="2394000" cy="332400"/>
          </a:xfrm>
          <a:prstGeom prst="curvedConnector3">
            <a:avLst>
              <a:gd fmla="val 50000" name="adj1"/>
            </a:avLst>
          </a:prstGeom>
          <a:noFill/>
          <a:ln cap="flat" cmpd="sng" w="38100">
            <a:solidFill>
              <a:srgbClr val="FF9900"/>
            </a:solidFill>
            <a:prstDash val="solid"/>
            <a:round/>
            <a:headEnd len="med" w="med" type="none"/>
            <a:tailEnd len="med" w="med" type="oval"/>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21"/>
          <p:cNvPicPr preferRelativeResize="0"/>
          <p:nvPr/>
        </p:nvPicPr>
        <p:blipFill rotWithShape="1">
          <a:blip r:embed="rId3">
            <a:alphaModFix/>
          </a:blip>
          <a:srcRect b="2822" l="0" r="0" t="2775"/>
          <a:stretch/>
        </p:blipFill>
        <p:spPr>
          <a:xfrm>
            <a:off x="3158100" y="1714275"/>
            <a:ext cx="4220401" cy="8634501"/>
          </a:xfrm>
          <a:prstGeom prst="rect">
            <a:avLst/>
          </a:prstGeom>
          <a:noFill/>
          <a:ln>
            <a:noFill/>
          </a:ln>
        </p:spPr>
      </p:pic>
      <p:sp>
        <p:nvSpPr>
          <p:cNvPr id="203" name="Google Shape;203;p21"/>
          <p:cNvSpPr txBox="1"/>
          <p:nvPr>
            <p:ph type="title"/>
          </p:nvPr>
        </p:nvSpPr>
        <p:spPr>
          <a:xfrm>
            <a:off x="333900" y="315500"/>
            <a:ext cx="7044600" cy="1200000"/>
          </a:xfrm>
          <a:prstGeom prst="rect">
            <a:avLst/>
          </a:prstGeom>
          <a:solidFill>
            <a:schemeClr val="accent5"/>
          </a:solidFill>
        </p:spPr>
        <p:txBody>
          <a:bodyPr anchorCtr="0" anchor="ctr" bIns="91425" lIns="274300" spcFirstLastPara="1" rIns="91425" wrap="square" tIns="91425">
            <a:normAutofit/>
          </a:bodyPr>
          <a:lstStyle/>
          <a:p>
            <a:pPr indent="0" lvl="0" marL="0" rtl="0" algn="l">
              <a:spcBef>
                <a:spcPts val="0"/>
              </a:spcBef>
              <a:spcAft>
                <a:spcPts val="0"/>
              </a:spcAft>
              <a:buNone/>
            </a:pPr>
            <a:r>
              <a:rPr b="1" lang="en" sz="3600">
                <a:solidFill>
                  <a:schemeClr val="lt1"/>
                </a:solidFill>
                <a:latin typeface="Raleway"/>
                <a:ea typeface="Raleway"/>
                <a:cs typeface="Raleway"/>
                <a:sym typeface="Raleway"/>
              </a:rPr>
              <a:t>Movie Descript</a:t>
            </a:r>
            <a:r>
              <a:rPr b="1" lang="en" sz="3600">
                <a:solidFill>
                  <a:schemeClr val="lt1"/>
                </a:solidFill>
                <a:latin typeface="Raleway"/>
                <a:ea typeface="Raleway"/>
                <a:cs typeface="Raleway"/>
                <a:sym typeface="Raleway"/>
              </a:rPr>
              <a:t>ion</a:t>
            </a:r>
            <a:endParaRPr b="1" sz="3600">
              <a:solidFill>
                <a:schemeClr val="lt1"/>
              </a:solidFill>
              <a:latin typeface="Raleway"/>
              <a:ea typeface="Raleway"/>
              <a:cs typeface="Raleway"/>
              <a:sym typeface="Raleway"/>
            </a:endParaRPr>
          </a:p>
          <a:p>
            <a:pPr indent="0" lvl="0" marL="0" rtl="0" algn="l">
              <a:spcBef>
                <a:spcPts val="0"/>
              </a:spcBef>
              <a:spcAft>
                <a:spcPts val="0"/>
              </a:spcAft>
              <a:buNone/>
            </a:pPr>
            <a:r>
              <a:rPr lang="en" sz="2000">
                <a:solidFill>
                  <a:schemeClr val="lt1"/>
                </a:solidFill>
                <a:latin typeface="Raleway"/>
                <a:ea typeface="Raleway"/>
                <a:cs typeface="Raleway"/>
                <a:sym typeface="Raleway"/>
              </a:rPr>
              <a:t>About The Movie</a:t>
            </a:r>
            <a:endParaRPr sz="2000">
              <a:solidFill>
                <a:schemeClr val="lt1"/>
              </a:solidFill>
              <a:latin typeface="Raleway"/>
              <a:ea typeface="Raleway"/>
              <a:cs typeface="Raleway"/>
              <a:sym typeface="Raleway"/>
            </a:endParaRPr>
          </a:p>
        </p:txBody>
      </p:sp>
      <p:sp>
        <p:nvSpPr>
          <p:cNvPr id="204" name="Google Shape;204;p21"/>
          <p:cNvSpPr txBox="1"/>
          <p:nvPr/>
        </p:nvSpPr>
        <p:spPr>
          <a:xfrm>
            <a:off x="333900" y="1714275"/>
            <a:ext cx="2625900" cy="1908600"/>
          </a:xfrm>
          <a:prstGeom prst="rect">
            <a:avLst/>
          </a:prstGeom>
          <a:solidFill>
            <a:srgbClr val="2196F3"/>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Shortlisting Buttons: </a:t>
            </a:r>
            <a:r>
              <a:rPr lang="en">
                <a:solidFill>
                  <a:schemeClr val="lt1"/>
                </a:solidFill>
              </a:rPr>
              <a:t>On the top right </a:t>
            </a:r>
            <a:r>
              <a:rPr lang="en">
                <a:solidFill>
                  <a:schemeClr val="lt1"/>
                </a:solidFill>
              </a:rPr>
              <a:t>corner there will be three buttons i.e to watch, favourite, download. By clicking those there will collect the movie to their list in library. After clicking they will be blue or white otherwise.</a:t>
            </a:r>
            <a:endParaRPr>
              <a:solidFill>
                <a:schemeClr val="lt1"/>
              </a:solidFill>
            </a:endParaRPr>
          </a:p>
        </p:txBody>
      </p:sp>
      <p:sp>
        <p:nvSpPr>
          <p:cNvPr id="205" name="Google Shape;205;p21"/>
          <p:cNvSpPr/>
          <p:nvPr/>
        </p:nvSpPr>
        <p:spPr>
          <a:xfrm>
            <a:off x="5882400" y="1766925"/>
            <a:ext cx="1428600" cy="400200"/>
          </a:xfrm>
          <a:prstGeom prst="rect">
            <a:avLst/>
          </a:prstGeom>
          <a:noFill/>
          <a:ln cap="flat" cmpd="sng" w="38100">
            <a:solidFill>
              <a:srgbClr val="FFFF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 name="Google Shape;206;p21"/>
          <p:cNvCxnSpPr>
            <a:stCxn id="204" idx="3"/>
            <a:endCxn id="205" idx="1"/>
          </p:cNvCxnSpPr>
          <p:nvPr/>
        </p:nvCxnSpPr>
        <p:spPr>
          <a:xfrm flipH="1" rot="10800000">
            <a:off x="2959800" y="1967175"/>
            <a:ext cx="2922600" cy="701400"/>
          </a:xfrm>
          <a:prstGeom prst="curvedConnector3">
            <a:avLst>
              <a:gd fmla="val 50000" name="adj1"/>
            </a:avLst>
          </a:prstGeom>
          <a:noFill/>
          <a:ln cap="flat" cmpd="sng" w="38100">
            <a:solidFill>
              <a:srgbClr val="2196F3"/>
            </a:solidFill>
            <a:prstDash val="solid"/>
            <a:round/>
            <a:headEnd len="med" w="med" type="none"/>
            <a:tailEnd len="med" w="med" type="triangle"/>
          </a:ln>
        </p:spPr>
      </p:cxnSp>
      <p:sp>
        <p:nvSpPr>
          <p:cNvPr id="207" name="Google Shape;207;p21"/>
          <p:cNvSpPr txBox="1"/>
          <p:nvPr/>
        </p:nvSpPr>
        <p:spPr>
          <a:xfrm>
            <a:off x="333900" y="3734913"/>
            <a:ext cx="2612400" cy="831300"/>
          </a:xfrm>
          <a:prstGeom prst="rect">
            <a:avLst/>
          </a:prstGeom>
          <a:solidFill>
            <a:srgbClr val="FF6F6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Poster: </a:t>
            </a:r>
            <a:r>
              <a:rPr lang="en">
                <a:solidFill>
                  <a:schemeClr val="lt1"/>
                </a:solidFill>
              </a:rPr>
              <a:t>Top Of the page will be covered with a horizontal poster of the movie.</a:t>
            </a:r>
            <a:endParaRPr>
              <a:solidFill>
                <a:schemeClr val="lt1"/>
              </a:solidFill>
            </a:endParaRPr>
          </a:p>
        </p:txBody>
      </p:sp>
      <p:sp>
        <p:nvSpPr>
          <p:cNvPr id="208" name="Google Shape;208;p21"/>
          <p:cNvSpPr/>
          <p:nvPr/>
        </p:nvSpPr>
        <p:spPr>
          <a:xfrm>
            <a:off x="6345700" y="3948075"/>
            <a:ext cx="810900" cy="810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9" name="Google Shape;209;p21"/>
          <p:cNvCxnSpPr>
            <a:stCxn id="207" idx="3"/>
          </p:cNvCxnSpPr>
          <p:nvPr/>
        </p:nvCxnSpPr>
        <p:spPr>
          <a:xfrm flipH="1" rot="10800000">
            <a:off x="2946300" y="3603063"/>
            <a:ext cx="966000" cy="547500"/>
          </a:xfrm>
          <a:prstGeom prst="curvedConnector3">
            <a:avLst>
              <a:gd fmla="val 50000" name="adj1"/>
            </a:avLst>
          </a:prstGeom>
          <a:noFill/>
          <a:ln cap="flat" cmpd="sng" w="38100">
            <a:solidFill>
              <a:srgbClr val="FF6F6F"/>
            </a:solidFill>
            <a:prstDash val="solid"/>
            <a:round/>
            <a:headEnd len="med" w="med" type="none"/>
            <a:tailEnd len="med" w="med" type="oval"/>
          </a:ln>
        </p:spPr>
      </p:cxnSp>
      <p:sp>
        <p:nvSpPr>
          <p:cNvPr id="210" name="Google Shape;210;p21"/>
          <p:cNvSpPr txBox="1"/>
          <p:nvPr/>
        </p:nvSpPr>
        <p:spPr>
          <a:xfrm>
            <a:off x="340650" y="4703563"/>
            <a:ext cx="2612400" cy="1693200"/>
          </a:xfrm>
          <a:prstGeom prst="rect">
            <a:avLst/>
          </a:prstGeom>
          <a:solidFill>
            <a:srgbClr val="FF9900"/>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Play Button: </a:t>
            </a:r>
            <a:r>
              <a:rPr lang="en">
                <a:solidFill>
                  <a:schemeClr val="lt1"/>
                </a:solidFill>
              </a:rPr>
              <a:t>In between </a:t>
            </a:r>
            <a:r>
              <a:rPr lang="en">
                <a:solidFill>
                  <a:schemeClr val="lt1"/>
                </a:solidFill>
              </a:rPr>
              <a:t>lower body</a:t>
            </a:r>
            <a:r>
              <a:rPr lang="en">
                <a:solidFill>
                  <a:schemeClr val="lt1"/>
                </a:solidFill>
              </a:rPr>
              <a:t> and poster there will be floating action button on the right side, that is play button. By a click it will take to the movie player and plays the movie.</a:t>
            </a:r>
            <a:endParaRPr>
              <a:solidFill>
                <a:schemeClr val="lt1"/>
              </a:solidFill>
            </a:endParaRPr>
          </a:p>
        </p:txBody>
      </p:sp>
      <p:cxnSp>
        <p:nvCxnSpPr>
          <p:cNvPr id="211" name="Google Shape;211;p21"/>
          <p:cNvCxnSpPr>
            <a:endCxn id="208" idx="1"/>
          </p:cNvCxnSpPr>
          <p:nvPr/>
        </p:nvCxnSpPr>
        <p:spPr>
          <a:xfrm flipH="1" rot="10800000">
            <a:off x="2934654" y="4066829"/>
            <a:ext cx="3529800" cy="926100"/>
          </a:xfrm>
          <a:prstGeom prst="curvedConnector4">
            <a:avLst>
              <a:gd fmla="val 48318" name="adj1"/>
              <a:gd fmla="val 138536" name="adj2"/>
            </a:avLst>
          </a:prstGeom>
          <a:noFill/>
          <a:ln cap="flat" cmpd="sng" w="38100">
            <a:solidFill>
              <a:srgbClr val="FF9900"/>
            </a:solidFill>
            <a:prstDash val="solid"/>
            <a:round/>
            <a:headEnd len="med" w="med" type="none"/>
            <a:tailEnd len="med" w="med" type="triangle"/>
          </a:ln>
        </p:spPr>
      </p:cxnSp>
      <p:sp>
        <p:nvSpPr>
          <p:cNvPr id="212" name="Google Shape;212;p21"/>
          <p:cNvSpPr/>
          <p:nvPr/>
        </p:nvSpPr>
        <p:spPr>
          <a:xfrm>
            <a:off x="3333750" y="5436500"/>
            <a:ext cx="3822900" cy="4376400"/>
          </a:xfrm>
          <a:prstGeom prst="rect">
            <a:avLst/>
          </a:prstGeom>
          <a:noFill/>
          <a:ln cap="flat" cmpd="sng" w="38100">
            <a:solidFill>
              <a:srgbClr val="FFFF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3" name="Google Shape;213;p21"/>
          <p:cNvCxnSpPr/>
          <p:nvPr/>
        </p:nvCxnSpPr>
        <p:spPr>
          <a:xfrm>
            <a:off x="3256525" y="8483375"/>
            <a:ext cx="0" cy="1789200"/>
          </a:xfrm>
          <a:prstGeom prst="straightConnector1">
            <a:avLst/>
          </a:prstGeom>
          <a:noFill/>
          <a:ln cap="flat" cmpd="sng" w="38100">
            <a:solidFill>
              <a:srgbClr val="FFFF00"/>
            </a:solidFill>
            <a:prstDash val="solid"/>
            <a:round/>
            <a:headEnd len="med" w="med" type="oval"/>
            <a:tailEnd len="med" w="med" type="triangle"/>
          </a:ln>
        </p:spPr>
      </p:cxnSp>
      <p:cxnSp>
        <p:nvCxnSpPr>
          <p:cNvPr id="214" name="Google Shape;214;p21"/>
          <p:cNvCxnSpPr/>
          <p:nvPr/>
        </p:nvCxnSpPr>
        <p:spPr>
          <a:xfrm rot="10800000">
            <a:off x="7295125" y="8483375"/>
            <a:ext cx="0" cy="1789200"/>
          </a:xfrm>
          <a:prstGeom prst="straightConnector1">
            <a:avLst/>
          </a:prstGeom>
          <a:noFill/>
          <a:ln cap="flat" cmpd="sng" w="38100">
            <a:solidFill>
              <a:srgbClr val="FFFF00"/>
            </a:solidFill>
            <a:prstDash val="solid"/>
            <a:round/>
            <a:headEnd len="med" w="med" type="oval"/>
            <a:tailEnd len="med" w="med" type="triangle"/>
          </a:ln>
        </p:spPr>
      </p:cxnSp>
      <p:sp>
        <p:nvSpPr>
          <p:cNvPr id="215" name="Google Shape;215;p21"/>
          <p:cNvSpPr txBox="1"/>
          <p:nvPr/>
        </p:nvSpPr>
        <p:spPr>
          <a:xfrm>
            <a:off x="333900" y="6534100"/>
            <a:ext cx="2612400" cy="1046700"/>
          </a:xfrm>
          <a:prstGeom prst="rect">
            <a:avLst/>
          </a:prstGeom>
          <a:solidFill>
            <a:srgbClr val="9900FF"/>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Movie Name:</a:t>
            </a:r>
            <a:r>
              <a:rPr lang="en">
                <a:solidFill>
                  <a:schemeClr val="lt1"/>
                </a:solidFill>
              </a:rPr>
              <a:t> On the bottom of the poster there will be a </a:t>
            </a:r>
            <a:r>
              <a:rPr lang="en">
                <a:solidFill>
                  <a:schemeClr val="lt1"/>
                </a:solidFill>
              </a:rPr>
              <a:t>label</a:t>
            </a:r>
            <a:r>
              <a:rPr lang="en">
                <a:solidFill>
                  <a:schemeClr val="lt1"/>
                </a:solidFill>
              </a:rPr>
              <a:t> that will be the name of movie </a:t>
            </a:r>
            <a:r>
              <a:rPr lang="en">
                <a:solidFill>
                  <a:schemeClr val="lt1"/>
                </a:solidFill>
              </a:rPr>
              <a:t>with</a:t>
            </a:r>
            <a:r>
              <a:rPr lang="en">
                <a:solidFill>
                  <a:schemeClr val="lt1"/>
                </a:solidFill>
              </a:rPr>
              <a:t> a blue background.</a:t>
            </a:r>
            <a:endParaRPr>
              <a:solidFill>
                <a:schemeClr val="lt1"/>
              </a:solidFill>
            </a:endParaRPr>
          </a:p>
        </p:txBody>
      </p:sp>
      <p:cxnSp>
        <p:nvCxnSpPr>
          <p:cNvPr id="216" name="Google Shape;216;p21"/>
          <p:cNvCxnSpPr>
            <a:stCxn id="215" idx="3"/>
          </p:cNvCxnSpPr>
          <p:nvPr/>
        </p:nvCxnSpPr>
        <p:spPr>
          <a:xfrm flipH="1" rot="10800000">
            <a:off x="2946300" y="5035150"/>
            <a:ext cx="2253900" cy="2022300"/>
          </a:xfrm>
          <a:prstGeom prst="curvedConnector3">
            <a:avLst>
              <a:gd fmla="val 50000" name="adj1"/>
            </a:avLst>
          </a:prstGeom>
          <a:noFill/>
          <a:ln cap="flat" cmpd="sng" w="38100">
            <a:solidFill>
              <a:srgbClr val="9900FF"/>
            </a:solidFill>
            <a:prstDash val="solid"/>
            <a:round/>
            <a:headEnd len="med" w="med" type="none"/>
            <a:tailEnd len="med" w="med" type="oval"/>
          </a:ln>
        </p:spPr>
      </p:cxnSp>
      <p:sp>
        <p:nvSpPr>
          <p:cNvPr id="217" name="Google Shape;217;p21"/>
          <p:cNvSpPr txBox="1"/>
          <p:nvPr/>
        </p:nvSpPr>
        <p:spPr>
          <a:xfrm>
            <a:off x="347525" y="7720625"/>
            <a:ext cx="2587200" cy="1693200"/>
          </a:xfrm>
          <a:prstGeom prst="rect">
            <a:avLst/>
          </a:prstGeom>
          <a:solidFill>
            <a:schemeClr val="accent5"/>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solidFill>
                  <a:schemeClr val="lt1"/>
                </a:solidFill>
              </a:rPr>
              <a:t>Details: </a:t>
            </a:r>
            <a:r>
              <a:rPr lang="en">
                <a:solidFill>
                  <a:schemeClr val="lt1"/>
                </a:solidFill>
              </a:rPr>
              <a:t>Below of movie name</a:t>
            </a:r>
            <a:r>
              <a:rPr b="1" lang="en">
                <a:solidFill>
                  <a:schemeClr val="lt1"/>
                </a:solidFill>
              </a:rPr>
              <a:t> </a:t>
            </a:r>
            <a:r>
              <a:rPr lang="en">
                <a:solidFill>
                  <a:schemeClr val="lt1"/>
                </a:solidFill>
              </a:rPr>
              <a:t>there will be a scrollable section of movie details, containing year, ratings, duration, director, distributor, story, cast, etc. with transparent background.</a:t>
            </a:r>
            <a:endParaRPr>
              <a:solidFill>
                <a:schemeClr val="lt1"/>
              </a:solidFill>
            </a:endParaRPr>
          </a:p>
        </p:txBody>
      </p:sp>
      <p:cxnSp>
        <p:nvCxnSpPr>
          <p:cNvPr id="218" name="Google Shape;218;p21"/>
          <p:cNvCxnSpPr>
            <a:stCxn id="217" idx="3"/>
          </p:cNvCxnSpPr>
          <p:nvPr/>
        </p:nvCxnSpPr>
        <p:spPr>
          <a:xfrm flipH="1" rot="10800000">
            <a:off x="2934725" y="7069025"/>
            <a:ext cx="2497200" cy="1498200"/>
          </a:xfrm>
          <a:prstGeom prst="curvedConnector3">
            <a:avLst>
              <a:gd fmla="val 50000" name="adj1"/>
            </a:avLst>
          </a:prstGeom>
          <a:noFill/>
          <a:ln cap="flat" cmpd="sng" w="38100">
            <a:solidFill>
              <a:schemeClr val="accent5"/>
            </a:solidFill>
            <a:prstDash val="solid"/>
            <a:round/>
            <a:headEnd len="med" w="med" type="none"/>
            <a:tailEnd len="med" w="med" type="oval"/>
          </a:ln>
        </p:spPr>
      </p:cxnSp>
      <p:sp>
        <p:nvSpPr>
          <p:cNvPr id="219" name="Google Shape;219;p21"/>
          <p:cNvSpPr txBox="1"/>
          <p:nvPr/>
        </p:nvSpPr>
        <p:spPr>
          <a:xfrm>
            <a:off x="347525" y="9406825"/>
            <a:ext cx="722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20" name="Google Shape;220;p21"/>
          <p:cNvSpPr txBox="1"/>
          <p:nvPr/>
        </p:nvSpPr>
        <p:spPr>
          <a:xfrm>
            <a:off x="333900" y="9553650"/>
            <a:ext cx="2587200" cy="831300"/>
          </a:xfrm>
          <a:prstGeom prst="rect">
            <a:avLst/>
          </a:prstGeom>
          <a:solidFill>
            <a:schemeClr val="lt2"/>
          </a:solid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t>Background:</a:t>
            </a:r>
            <a:r>
              <a:rPr lang="en"/>
              <a:t> Background color of the page will be ashy dark.</a:t>
            </a:r>
            <a:endParaRPr/>
          </a:p>
        </p:txBody>
      </p:sp>
      <p:cxnSp>
        <p:nvCxnSpPr>
          <p:cNvPr id="221" name="Google Shape;221;p21"/>
          <p:cNvCxnSpPr/>
          <p:nvPr/>
        </p:nvCxnSpPr>
        <p:spPr>
          <a:xfrm>
            <a:off x="2921100" y="9969300"/>
            <a:ext cx="1815600" cy="145500"/>
          </a:xfrm>
          <a:prstGeom prst="curvedConnector3">
            <a:avLst>
              <a:gd fmla="val 50000" name="adj1"/>
            </a:avLst>
          </a:prstGeom>
          <a:noFill/>
          <a:ln cap="flat" cmpd="sng" w="38100">
            <a:solidFill>
              <a:schemeClr val="lt2"/>
            </a:solidFill>
            <a:prstDash val="solid"/>
            <a:round/>
            <a:headEnd len="med" w="med" type="none"/>
            <a:tailEnd len="med" w="med" type="oval"/>
          </a:ln>
        </p:spPr>
      </p:cxn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